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Lst>
  <p:notesMasterIdLst>
    <p:notesMasterId r:id="rId9"/>
  </p:notesMasterIdLst>
  <p:sldIdLst>
    <p:sldId id="266" r:id="rId5"/>
    <p:sldId id="269" r:id="rId6"/>
    <p:sldId id="267" r:id="rId7"/>
    <p:sldId id="268" r:id="rId8"/>
  </p:sldIdLst>
  <p:sldSz cx="6858000" cy="9906000" type="A4"/>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695D9-26EB-48DF-BD00-8BCD5DEAEF70}" v="2" dt="2022-12-23T04:59:36.12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5" autoAdjust="0"/>
    <p:restoredTop sz="94660"/>
  </p:normalViewPr>
  <p:slideViewPr>
    <p:cSldViewPr snapToGrid="0">
      <p:cViewPr>
        <p:scale>
          <a:sx n="100" d="100"/>
          <a:sy n="100" d="100"/>
        </p:scale>
        <p:origin x="2682"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3" cy="717254"/>
          </a:xfrm>
          <a:prstGeom prst="rect">
            <a:avLst/>
          </a:prstGeom>
        </p:spPr>
        <p:txBody>
          <a:bodyPr vert="horz" lIns="133073" tIns="66536" rIns="133073" bIns="66536" rtlCol="0"/>
          <a:lstStyle>
            <a:lvl1pPr algn="l">
              <a:defRPr sz="1700"/>
            </a:lvl1pPr>
          </a:lstStyle>
          <a:p>
            <a:endParaRPr kumimoji="1" lang="en-GB"/>
          </a:p>
        </p:txBody>
      </p:sp>
      <p:sp>
        <p:nvSpPr>
          <p:cNvPr id="3" name="日付プレースホルダー 2"/>
          <p:cNvSpPr>
            <a:spLocks noGrp="1"/>
          </p:cNvSpPr>
          <p:nvPr>
            <p:ph type="dt" idx="1"/>
          </p:nvPr>
        </p:nvSpPr>
        <p:spPr>
          <a:xfrm>
            <a:off x="5588627" y="1"/>
            <a:ext cx="4275403" cy="717254"/>
          </a:xfrm>
          <a:prstGeom prst="rect">
            <a:avLst/>
          </a:prstGeom>
        </p:spPr>
        <p:txBody>
          <a:bodyPr vert="horz" lIns="133073" tIns="66536" rIns="133073" bIns="66536" rtlCol="0"/>
          <a:lstStyle>
            <a:lvl1pPr algn="r">
              <a:defRPr sz="1700"/>
            </a:lvl1pPr>
          </a:lstStyle>
          <a:p>
            <a:fld id="{12BDAAA1-710B-4622-9A42-35C7A728EB97}" type="datetimeFigureOut">
              <a:rPr kumimoji="1" lang="en-GB" smtClean="0"/>
              <a:t>17/04/2025</a:t>
            </a:fld>
            <a:endParaRPr kumimoji="1" lang="en-GB"/>
          </a:p>
        </p:txBody>
      </p:sp>
      <p:sp>
        <p:nvSpPr>
          <p:cNvPr id="4" name="スライド イメージ プレースホルダー 3"/>
          <p:cNvSpPr>
            <a:spLocks noGrp="1" noRot="1" noChangeAspect="1"/>
          </p:cNvSpPr>
          <p:nvPr>
            <p:ph type="sldImg" idx="2"/>
          </p:nvPr>
        </p:nvSpPr>
        <p:spPr>
          <a:xfrm>
            <a:off x="3263900" y="1787525"/>
            <a:ext cx="3338513" cy="4822825"/>
          </a:xfrm>
          <a:prstGeom prst="rect">
            <a:avLst/>
          </a:prstGeom>
          <a:noFill/>
          <a:ln w="12700">
            <a:solidFill>
              <a:prstClr val="black"/>
            </a:solidFill>
          </a:ln>
        </p:spPr>
        <p:txBody>
          <a:bodyPr vert="horz" lIns="133073" tIns="66536" rIns="133073" bIns="66536" rtlCol="0" anchor="ctr"/>
          <a:lstStyle/>
          <a:p>
            <a:endParaRPr lang="en-GB"/>
          </a:p>
        </p:txBody>
      </p:sp>
      <p:sp>
        <p:nvSpPr>
          <p:cNvPr id="5" name="ノート プレースホルダー 4"/>
          <p:cNvSpPr>
            <a:spLocks noGrp="1"/>
          </p:cNvSpPr>
          <p:nvPr>
            <p:ph type="body" sz="quarter" idx="3"/>
          </p:nvPr>
        </p:nvSpPr>
        <p:spPr>
          <a:xfrm>
            <a:off x="986632" y="6879680"/>
            <a:ext cx="7893050" cy="5628829"/>
          </a:xfrm>
          <a:prstGeom prst="rect">
            <a:avLst/>
          </a:prstGeom>
        </p:spPr>
        <p:txBody>
          <a:bodyPr vert="horz" lIns="133073" tIns="66536" rIns="133073" bIns="665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GB"/>
          </a:p>
        </p:txBody>
      </p:sp>
      <p:sp>
        <p:nvSpPr>
          <p:cNvPr id="6" name="フッター プレースホルダー 5"/>
          <p:cNvSpPr>
            <a:spLocks noGrp="1"/>
          </p:cNvSpPr>
          <p:nvPr>
            <p:ph type="ftr" sz="quarter" idx="4"/>
          </p:nvPr>
        </p:nvSpPr>
        <p:spPr>
          <a:xfrm>
            <a:off x="1" y="13578186"/>
            <a:ext cx="4275403" cy="717253"/>
          </a:xfrm>
          <a:prstGeom prst="rect">
            <a:avLst/>
          </a:prstGeom>
        </p:spPr>
        <p:txBody>
          <a:bodyPr vert="horz" lIns="133073" tIns="66536" rIns="133073" bIns="66536" rtlCol="0" anchor="b"/>
          <a:lstStyle>
            <a:lvl1pPr algn="l">
              <a:defRPr sz="1700"/>
            </a:lvl1pPr>
          </a:lstStyle>
          <a:p>
            <a:endParaRPr kumimoji="1" lang="en-GB"/>
          </a:p>
        </p:txBody>
      </p:sp>
      <p:sp>
        <p:nvSpPr>
          <p:cNvPr id="7" name="スライド番号プレースホルダー 6"/>
          <p:cNvSpPr>
            <a:spLocks noGrp="1"/>
          </p:cNvSpPr>
          <p:nvPr>
            <p:ph type="sldNum" sz="quarter" idx="5"/>
          </p:nvPr>
        </p:nvSpPr>
        <p:spPr>
          <a:xfrm>
            <a:off x="5588627" y="13578186"/>
            <a:ext cx="4275403" cy="717253"/>
          </a:xfrm>
          <a:prstGeom prst="rect">
            <a:avLst/>
          </a:prstGeom>
        </p:spPr>
        <p:txBody>
          <a:bodyPr vert="horz" lIns="133073" tIns="66536" rIns="133073" bIns="66536" rtlCol="0" anchor="b"/>
          <a:lstStyle>
            <a:lvl1pPr algn="r">
              <a:defRPr sz="1700"/>
            </a:lvl1pPr>
          </a:lstStyle>
          <a:p>
            <a:fld id="{91C898A3-7B01-4B84-A537-A24C8FE288EE}" type="slidenum">
              <a:rPr kumimoji="1" lang="en-GB" smtClean="0"/>
              <a:t>‹#›</a:t>
            </a:fld>
            <a:endParaRPr kumimoji="1" lang="en-GB"/>
          </a:p>
        </p:txBody>
      </p:sp>
    </p:spTree>
    <p:extLst>
      <p:ext uri="{BB962C8B-B14F-4D97-AF65-F5344CB8AC3E}">
        <p14:creationId xmlns:p14="http://schemas.microsoft.com/office/powerpoint/2010/main" val="4237681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41A113-39FA-43C2-BC85-AEC901C17EC1}"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pPr/>
              <a:t>‹#›</a:t>
            </a:fld>
            <a:endParaRPr kumimoji="1" lang="ja-JP" altLang="en-US"/>
          </a:p>
        </p:txBody>
      </p:sp>
    </p:spTree>
    <p:extLst>
      <p:ext uri="{BB962C8B-B14F-4D97-AF65-F5344CB8AC3E}">
        <p14:creationId xmlns:p14="http://schemas.microsoft.com/office/powerpoint/2010/main" val="416512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891DBE-0492-4D78-852B-6C988F618080}"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016109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719390-E3FB-4C21-B781-9F3F1BCB4835}"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28696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C4D58F-D310-42F9-9E00-B015B219F997}"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262033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879EC3-744F-4157-B2E7-704D81F14E1C}"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460552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7EDD4B-E4A6-41AE-8D9D-3F05FC01616B}"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29227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35CA36-6FCB-4B40-A925-427837D492D8}" type="datetime1">
              <a:rPr kumimoji="1" lang="ja-JP" altLang="en-US" smtClean="0"/>
              <a:t>2025/4/17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3764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8135D1-6C20-4F92-88DA-8739255609FF}" type="datetime1">
              <a:rPr kumimoji="1" lang="ja-JP" altLang="en-US" smtClean="0"/>
              <a:t>2025/4/17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93929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1C909-FDDF-4905-B688-5055F03436F3}" type="datetime1">
              <a:rPr kumimoji="1" lang="ja-JP" altLang="en-US" smtClean="0"/>
              <a:t>2025/4/17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9220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0198C7-24FD-49DB-B96A-E874DAC8EA3C}"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2223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1D89BD-19D5-4FD0-8F2B-B59CBD63FC58}"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269559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0CE403-F924-417C-B4AA-890A69696A09}" type="datetime1">
              <a:rPr kumimoji="1" lang="ja-JP" altLang="en-US" smtClean="0"/>
              <a:t>2025/4/17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99D720A-4AD5-4DCF-885F-DE5297996123}" type="slidenum">
              <a:rPr kumimoji="1" lang="ja-JP" altLang="en-US" smtClean="0"/>
              <a:pPr/>
              <a:t>‹#›</a:t>
            </a:fld>
            <a:endParaRPr kumimoji="1" lang="ja-JP" altLang="en-US" dirty="0"/>
          </a:p>
        </p:txBody>
      </p:sp>
    </p:spTree>
    <p:extLst>
      <p:ext uri="{BB962C8B-B14F-4D97-AF65-F5344CB8AC3E}">
        <p14:creationId xmlns:p14="http://schemas.microsoft.com/office/powerpoint/2010/main" val="64020496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jpeg"/><Relationship Id="rId7" Type="http://schemas.openxmlformats.org/officeDocument/2006/relationships/hyperlink" Target="https://forms.office.com/r/3ECBpZXd0r"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s://www.jasic.org/ACV/" TargetMode="External"/><Relationship Id="rId5" Type="http://schemas.openxmlformats.org/officeDocument/2006/relationships/image" Target="../media/image10.pn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DCD0-2EB9-62C2-7202-7F2CC31BCD4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D2C1F3C-787F-7CDC-29A3-0383EC35E9C6}"/>
              </a:ext>
            </a:extLst>
          </p:cNvPr>
          <p:cNvSpPr>
            <a:spLocks noGrp="1"/>
          </p:cNvSpPr>
          <p:nvPr>
            <p:ph type="ctrTitle"/>
          </p:nvPr>
        </p:nvSpPr>
        <p:spPr>
          <a:xfrm>
            <a:off x="142873" y="397574"/>
            <a:ext cx="6624000" cy="504264"/>
          </a:xfrm>
        </p:spPr>
        <p:txBody>
          <a:bodyPr>
            <a:noAutofit/>
          </a:bodyPr>
          <a:lstStyle/>
          <a:p>
            <a:pPr algn="ctr"/>
            <a:r>
              <a:rPr kumimoji="1" lang="en-US" altLang="ja-JP" sz="2100" b="1" dirty="0"/>
              <a:t>Symposium on International Rulemaking for Automated/Autonomous Connected Vehicles</a:t>
            </a:r>
            <a:r>
              <a:rPr kumimoji="1" lang="ja-JP" altLang="en-US" sz="2100" b="1" dirty="0"/>
              <a:t> </a:t>
            </a:r>
            <a:r>
              <a:rPr kumimoji="1" lang="en-US" altLang="ja-JP" sz="2100" b="1" dirty="0"/>
              <a:t>2025</a:t>
            </a:r>
            <a:endParaRPr kumimoji="1" lang="ja-JP" altLang="en-US" sz="2100" b="1" dirty="0">
              <a:latin typeface="MSゴシック"/>
              <a:ea typeface="メイリオ" panose="020B0604030504040204" pitchFamily="50" charset="-128"/>
            </a:endParaRPr>
          </a:p>
        </p:txBody>
      </p:sp>
      <p:sp>
        <p:nvSpPr>
          <p:cNvPr id="3" name="サブタイトル 2">
            <a:extLst>
              <a:ext uri="{FF2B5EF4-FFF2-40B4-BE49-F238E27FC236}">
                <a16:creationId xmlns:a16="http://schemas.microsoft.com/office/drawing/2014/main" id="{33537E61-9D20-01E8-CAED-A01F8B5EAE1D}"/>
              </a:ext>
            </a:extLst>
          </p:cNvPr>
          <p:cNvSpPr>
            <a:spLocks noGrp="1"/>
          </p:cNvSpPr>
          <p:nvPr>
            <p:ph type="subTitle" idx="1"/>
          </p:nvPr>
        </p:nvSpPr>
        <p:spPr>
          <a:xfrm>
            <a:off x="939161" y="901838"/>
            <a:ext cx="5361432" cy="916416"/>
          </a:xfrm>
        </p:spPr>
        <p:txBody>
          <a:bodyPr>
            <a:normAutofit/>
          </a:bodyPr>
          <a:lstStyle/>
          <a:p>
            <a:pPr algn="l"/>
            <a:r>
              <a:rPr kumimoji="1" lang="en-US" altLang="ja-JP" sz="1600" dirty="0">
                <a:latin typeface="Arial" panose="020B0604020202020204" pitchFamily="34" charset="0"/>
                <a:ea typeface="メイリオ" panose="020B0604030504040204" pitchFamily="50" charset="-128"/>
              </a:rPr>
              <a:t>Date &amp; Time</a:t>
            </a:r>
            <a:r>
              <a:rPr lang="en-US" altLang="ja-JP" sz="1600" dirty="0">
                <a:latin typeface="Arial" panose="020B0604020202020204" pitchFamily="34" charset="0"/>
                <a:ea typeface="メイリオ" panose="020B0604030504040204" pitchFamily="50" charset="-128"/>
              </a:rPr>
              <a:t>:</a:t>
            </a:r>
            <a:r>
              <a:rPr kumimoji="1"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18th Apr 2025, </a:t>
            </a:r>
            <a:r>
              <a:rPr lang="en-US" altLang="ja-JP" sz="1600" dirty="0">
                <a:latin typeface="Arial" panose="020B0604020202020204" pitchFamily="34" charset="0"/>
                <a:ea typeface="メイリオ" panose="020B0604030504040204" pitchFamily="50" charset="-128"/>
              </a:rPr>
              <a:t>14:</a:t>
            </a:r>
            <a:r>
              <a:rPr kumimoji="1" lang="en-US" altLang="ja-JP" sz="1600" dirty="0">
                <a:latin typeface="Arial" panose="020B0604020202020204" pitchFamily="34" charset="0"/>
                <a:ea typeface="メイリオ" panose="020B0604030504040204" pitchFamily="50" charset="-128"/>
              </a:rPr>
              <a:t>00-17:</a:t>
            </a:r>
            <a:r>
              <a:rPr lang="en-US" altLang="ja-JP" sz="1600" dirty="0">
                <a:latin typeface="Arial" panose="020B0604020202020204" pitchFamily="34" charset="0"/>
                <a:ea typeface="メイリオ" panose="020B0604030504040204" pitchFamily="50" charset="-128"/>
              </a:rPr>
              <a:t>0</a:t>
            </a:r>
            <a:r>
              <a:rPr kumimoji="1" lang="en-US" altLang="ja-JP" sz="1600" dirty="0">
                <a:latin typeface="Arial" panose="020B0604020202020204" pitchFamily="34" charset="0"/>
                <a:ea typeface="メイリオ" panose="020B0604030504040204" pitchFamily="50" charset="-128"/>
              </a:rPr>
              <a:t>5 JST</a:t>
            </a:r>
          </a:p>
          <a:p>
            <a:pPr algn="l"/>
            <a:r>
              <a:rPr lang="en-US" altLang="ja-JP" sz="1600" dirty="0">
                <a:latin typeface="Arial" panose="020B0604020202020204" pitchFamily="34" charset="0"/>
                <a:ea typeface="メイリオ" panose="020B0604030504040204" pitchFamily="50" charset="-128"/>
              </a:rPr>
              <a:t>Venue:</a:t>
            </a:r>
            <a:r>
              <a:rPr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TODA HALL &amp;</a:t>
            </a:r>
            <a:r>
              <a:rPr kumimoji="1"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CONFERENCE</a:t>
            </a:r>
            <a:r>
              <a:rPr kumimoji="1"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TOKYO, Hall</a:t>
            </a:r>
            <a:r>
              <a:rPr kumimoji="1"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A</a:t>
            </a:r>
            <a:r>
              <a:rPr kumimoji="1" lang="ja-JP" altLang="en-US" sz="1600" dirty="0">
                <a:latin typeface="Arial" panose="020B0604020202020204" pitchFamily="34" charset="0"/>
                <a:ea typeface="メイリオ" panose="020B0604030504040204" pitchFamily="50" charset="-128"/>
              </a:rPr>
              <a:t> </a:t>
            </a:r>
            <a:endParaRPr kumimoji="1" lang="en-US" altLang="ja-JP" sz="1600" dirty="0">
              <a:latin typeface="Arial" panose="020B0604020202020204" pitchFamily="34" charset="0"/>
              <a:ea typeface="メイリオ" panose="020B0604030504040204" pitchFamily="50" charset="-128"/>
            </a:endParaRPr>
          </a:p>
        </p:txBody>
      </p:sp>
      <p:sp>
        <p:nvSpPr>
          <p:cNvPr id="4" name="テキスト ボックス 3">
            <a:extLst>
              <a:ext uri="{FF2B5EF4-FFF2-40B4-BE49-F238E27FC236}">
                <a16:creationId xmlns:a16="http://schemas.microsoft.com/office/drawing/2014/main" id="{DAD832E2-19AD-AA8F-0FC7-D4FC25B70B35}"/>
              </a:ext>
            </a:extLst>
          </p:cNvPr>
          <p:cNvSpPr txBox="1"/>
          <p:nvPr/>
        </p:nvSpPr>
        <p:spPr>
          <a:xfrm>
            <a:off x="168750" y="1551407"/>
            <a:ext cx="6425852" cy="461665"/>
          </a:xfrm>
          <a:prstGeom prst="rect">
            <a:avLst/>
          </a:prstGeom>
          <a:noFill/>
        </p:spPr>
        <p:txBody>
          <a:bodyPr wrap="square" rtlCol="0">
            <a:spAutoFit/>
          </a:bodyPr>
          <a:lstStyle/>
          <a:p>
            <a:pPr algn="ctr"/>
            <a:r>
              <a:rPr kumimoji="1" lang="en-US" altLang="ja-JP" sz="1200" dirty="0">
                <a:latin typeface="メイリオ" panose="020B0604030504040204" pitchFamily="50" charset="-128"/>
                <a:ea typeface="メイリオ" panose="020B0604030504040204" pitchFamily="50" charset="-128"/>
              </a:rPr>
              <a:t>Sponsored by Automated Driving Center </a:t>
            </a:r>
          </a:p>
          <a:p>
            <a:pPr algn="ctr"/>
            <a:r>
              <a:rPr kumimoji="1" lang="en-US" altLang="ja-JP" sz="1200" dirty="0">
                <a:latin typeface="メイリオ" panose="020B0604030504040204" pitchFamily="50" charset="-128"/>
                <a:ea typeface="メイリオ" panose="020B0604030504040204" pitchFamily="50" charset="-128"/>
              </a:rPr>
              <a:t>in Institute for Automotive Innovation and Technology Standardization</a:t>
            </a:r>
          </a:p>
        </p:txBody>
      </p:sp>
      <p:pic>
        <p:nvPicPr>
          <p:cNvPr id="9" name="図 8">
            <a:extLst>
              <a:ext uri="{FF2B5EF4-FFF2-40B4-BE49-F238E27FC236}">
                <a16:creationId xmlns:a16="http://schemas.microsoft.com/office/drawing/2014/main" id="{45CF5869-7BC8-9521-F5CD-702090385C6D}"/>
              </a:ext>
            </a:extLst>
          </p:cNvPr>
          <p:cNvPicPr>
            <a:picLocks noChangeAspect="1"/>
          </p:cNvPicPr>
          <p:nvPr/>
        </p:nvPicPr>
        <p:blipFill>
          <a:blip r:embed="rId2"/>
          <a:stretch>
            <a:fillRect/>
          </a:stretch>
        </p:blipFill>
        <p:spPr>
          <a:xfrm>
            <a:off x="2427994" y="2000317"/>
            <a:ext cx="2002011" cy="533372"/>
          </a:xfrm>
          <a:prstGeom prst="rect">
            <a:avLst/>
          </a:prstGeom>
        </p:spPr>
      </p:pic>
      <p:sp>
        <p:nvSpPr>
          <p:cNvPr id="5" name="テキスト ボックス 4">
            <a:extLst>
              <a:ext uri="{FF2B5EF4-FFF2-40B4-BE49-F238E27FC236}">
                <a16:creationId xmlns:a16="http://schemas.microsoft.com/office/drawing/2014/main" id="{B79E2D9C-96CF-8DB4-AB13-67AAF2A80185}"/>
              </a:ext>
            </a:extLst>
          </p:cNvPr>
          <p:cNvSpPr txBox="1"/>
          <p:nvPr/>
        </p:nvSpPr>
        <p:spPr>
          <a:xfrm>
            <a:off x="168749" y="2754584"/>
            <a:ext cx="6425852" cy="338554"/>
          </a:xfrm>
          <a:prstGeom prst="rect">
            <a:avLst/>
          </a:prstGeom>
          <a:noFill/>
        </p:spPr>
        <p:txBody>
          <a:bodyPr wrap="square" rtlCol="0">
            <a:spAutoFit/>
          </a:bodyPr>
          <a:lstStyle/>
          <a:p>
            <a:r>
              <a:rPr kumimoji="1" lang="en-US" altLang="ja-JP" sz="1600" b="1" u="sng" dirty="0">
                <a:latin typeface="メイリオ" panose="020B0604030504040204" pitchFamily="50" charset="-128"/>
                <a:ea typeface="メイリオ" panose="020B0604030504040204" pitchFamily="50" charset="-128"/>
              </a:rPr>
              <a:t>Program</a:t>
            </a:r>
            <a:endParaRPr kumimoji="1" lang="en-GB" sz="1600" b="1" u="sng" dirty="0">
              <a:latin typeface="メイリオ" panose="020B0604030504040204" pitchFamily="50" charset="-128"/>
              <a:ea typeface="メイリオ" panose="020B0604030504040204" pitchFamily="50" charset="-128"/>
            </a:endParaRPr>
          </a:p>
        </p:txBody>
      </p:sp>
      <p:graphicFrame>
        <p:nvGraphicFramePr>
          <p:cNvPr id="10" name="表 9">
            <a:extLst>
              <a:ext uri="{FF2B5EF4-FFF2-40B4-BE49-F238E27FC236}">
                <a16:creationId xmlns:a16="http://schemas.microsoft.com/office/drawing/2014/main" id="{6978B676-C28A-147E-EF15-962D721B0188}"/>
              </a:ext>
            </a:extLst>
          </p:cNvPr>
          <p:cNvGraphicFramePr>
            <a:graphicFrameLocks noGrp="1"/>
          </p:cNvGraphicFramePr>
          <p:nvPr>
            <p:extLst>
              <p:ext uri="{D42A27DB-BD31-4B8C-83A1-F6EECF244321}">
                <p14:modId xmlns:p14="http://schemas.microsoft.com/office/powerpoint/2010/main" val="650681626"/>
              </p:ext>
            </p:extLst>
          </p:nvPr>
        </p:nvGraphicFramePr>
        <p:xfrm>
          <a:off x="168750" y="3131238"/>
          <a:ext cx="6572250" cy="6492240"/>
        </p:xfrm>
        <a:graphic>
          <a:graphicData uri="http://schemas.openxmlformats.org/drawingml/2006/table">
            <a:tbl>
              <a:tblPr firstRow="1" bandRow="1">
                <a:tableStyleId>{5940675A-B579-460E-94D1-54222C63F5DA}</a:tableStyleId>
              </a:tblPr>
              <a:tblGrid>
                <a:gridCol w="681128">
                  <a:extLst>
                    <a:ext uri="{9D8B030D-6E8A-4147-A177-3AD203B41FA5}">
                      <a16:colId xmlns:a16="http://schemas.microsoft.com/office/drawing/2014/main" val="536418088"/>
                    </a:ext>
                  </a:extLst>
                </a:gridCol>
                <a:gridCol w="5891122">
                  <a:extLst>
                    <a:ext uri="{9D8B030D-6E8A-4147-A177-3AD203B41FA5}">
                      <a16:colId xmlns:a16="http://schemas.microsoft.com/office/drawing/2014/main" val="3434479741"/>
                    </a:ext>
                  </a:extLst>
                </a:gridCol>
              </a:tblGrid>
              <a:tr h="413041">
                <a:tc>
                  <a:txBody>
                    <a:bodyPr/>
                    <a:lstStyle/>
                    <a:p>
                      <a:pPr algn="l"/>
                      <a:r>
                        <a:rPr kumimoji="1" lang="en-US" altLang="ja-JP" sz="1200" b="1" u="none" baseline="0" dirty="0">
                          <a:latin typeface="Arial" panose="020B0604020202020204" pitchFamily="34" charset="0"/>
                          <a:ea typeface="メイリオ" panose="020B0604030504040204" pitchFamily="50" charset="-128"/>
                        </a:rPr>
                        <a:t>14</a:t>
                      </a:r>
                      <a:r>
                        <a:rPr kumimoji="1" lang="ja-JP" altLang="en-US" sz="1200" b="1" u="none" baseline="0" dirty="0">
                          <a:latin typeface="Arial" panose="020B0604020202020204" pitchFamily="34" charset="0"/>
                          <a:ea typeface="メイリオ" panose="020B0604030504040204" pitchFamily="50" charset="-128"/>
                        </a:rPr>
                        <a:t>：</a:t>
                      </a:r>
                      <a:r>
                        <a:rPr kumimoji="1" lang="en-US" altLang="ja-JP" sz="1200" b="1" u="none" baseline="0" dirty="0">
                          <a:latin typeface="Arial" panose="020B0604020202020204" pitchFamily="34" charset="0"/>
                          <a:ea typeface="メイリオ" panose="020B0604030504040204" pitchFamily="50" charset="-128"/>
                        </a:rPr>
                        <a:t>00</a:t>
                      </a:r>
                      <a:endParaRPr kumimoji="1" lang="ja-JP" altLang="en-US" sz="12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985838" indent="-985838"/>
                      <a:r>
                        <a:rPr kumimoji="1" lang="en-US" altLang="ja-JP" sz="1200" b="1" u="none" dirty="0">
                          <a:latin typeface="Arial" panose="020B0604020202020204" pitchFamily="34" charset="0"/>
                          <a:ea typeface="メイリオ" panose="020B0604030504040204" pitchFamily="50" charset="-128"/>
                        </a:rPr>
                        <a:t>Opening</a:t>
                      </a:r>
                      <a:r>
                        <a:rPr kumimoji="1" lang="ja-JP" altLang="en-US" sz="1200" b="1" u="none" dirty="0">
                          <a:latin typeface="Arial" panose="020B0604020202020204" pitchFamily="34" charset="0"/>
                          <a:ea typeface="メイリオ" panose="020B0604030504040204" pitchFamily="50" charset="-128"/>
                        </a:rPr>
                        <a:t> </a:t>
                      </a:r>
                      <a:r>
                        <a:rPr kumimoji="1" lang="en-US" altLang="ja-JP" sz="1200" b="1" u="none" dirty="0">
                          <a:latin typeface="Arial" panose="020B0604020202020204" pitchFamily="34" charset="0"/>
                          <a:ea typeface="メイリオ" panose="020B0604030504040204" pitchFamily="50" charset="-128"/>
                        </a:rPr>
                        <a:t>remarks</a:t>
                      </a:r>
                    </a:p>
                    <a:p>
                      <a:pPr marL="985838" indent="-985838" algn="l"/>
                      <a:r>
                        <a:rPr kumimoji="1" lang="en-US" altLang="ja-JP" sz="1200" b="1" dirty="0">
                          <a:latin typeface="Arial" panose="020B0604020202020204" pitchFamily="34" charset="0"/>
                          <a:ea typeface="メイリオ" panose="020B0604030504040204" pitchFamily="50" charset="-128"/>
                        </a:rPr>
                        <a:t>KUBOTA Hidenobu</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069217"/>
                  </a:ext>
                </a:extLst>
              </a:tr>
              <a:tr h="0">
                <a:tc>
                  <a:txBody>
                    <a:bodyPr/>
                    <a:lstStyle/>
                    <a:p>
                      <a:pPr algn="l"/>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8366498"/>
                  </a:ext>
                </a:extLst>
              </a:tr>
              <a:tr h="20788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14</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05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u="none" baseline="0" dirty="0">
                          <a:latin typeface="+mj-lt"/>
                          <a:ea typeface="メイリオ" panose="020B0604030504040204" pitchFamily="50" charset="-128"/>
                        </a:rPr>
                        <a:t>Introduction to the </a:t>
                      </a:r>
                      <a:r>
                        <a:rPr kumimoji="1" lang="en-US" altLang="ja-JP" sz="1200" b="1" dirty="0">
                          <a:latin typeface="+mj-lt"/>
                          <a:ea typeface="メイリオ" panose="020B0604030504040204" pitchFamily="50" charset="-128"/>
                        </a:rPr>
                        <a:t>Institute for Automotive Innovation and Technology Standardization</a:t>
                      </a:r>
                      <a:endParaRPr kumimoji="1" lang="ja-JP" altLang="en-US" sz="1200" b="1" u="none" baseline="0" dirty="0">
                        <a:latin typeface="+mj-lt"/>
                        <a:ea typeface="メイリオ" panose="020B0604030504040204" pitchFamily="50" charset="-128"/>
                      </a:endParaRPr>
                    </a:p>
                    <a:p>
                      <a:r>
                        <a:rPr kumimoji="1" lang="en-US" altLang="ja-JP" sz="1200" b="1" baseline="0" dirty="0">
                          <a:latin typeface="Arial" panose="020B0604020202020204" pitchFamily="34" charset="0"/>
                          <a:ea typeface="メイリオ" panose="020B0604030504040204" pitchFamily="50" charset="-128"/>
                        </a:rPr>
                        <a:t>KAWAI</a:t>
                      </a:r>
                      <a:r>
                        <a:rPr kumimoji="1" lang="ja-JP" altLang="en-US" sz="1200" b="1" baseline="0" dirty="0">
                          <a:latin typeface="Arial" panose="020B0604020202020204" pitchFamily="34" charset="0"/>
                          <a:ea typeface="メイリオ" panose="020B0604030504040204" pitchFamily="50" charset="-128"/>
                        </a:rPr>
                        <a:t> </a:t>
                      </a:r>
                      <a:r>
                        <a:rPr kumimoji="1" lang="en-US" altLang="ja-JP" sz="1200" b="1" baseline="0" dirty="0">
                          <a:latin typeface="Arial" panose="020B0604020202020204" pitchFamily="34" charset="0"/>
                          <a:ea typeface="メイリオ" panose="020B0604030504040204" pitchFamily="50" charset="-128"/>
                        </a:rPr>
                        <a:t>Terunao</a:t>
                      </a:r>
                      <a:r>
                        <a:rPr kumimoji="1" lang="ja-JP" altLang="en-US" sz="1200" b="1" baseline="0" dirty="0">
                          <a:latin typeface="Arial" panose="020B0604020202020204" pitchFamily="34" charset="0"/>
                          <a:ea typeface="メイリオ" panose="020B0604030504040204" pitchFamily="50" charset="-128"/>
                        </a:rPr>
                        <a:t>　</a:t>
                      </a:r>
                      <a:r>
                        <a:rPr kumimoji="1" lang="en-US" altLang="ja-JP" sz="900" b="0" baseline="0" dirty="0">
                          <a:latin typeface="Arial" panose="020B0604020202020204" pitchFamily="34" charset="0"/>
                          <a:ea typeface="メイリオ" panose="020B0604030504040204" pitchFamily="50" charset="-128"/>
                        </a:rPr>
                        <a:t>Director, Institute for Automotive Innovation and Technology Standardization</a:t>
                      </a:r>
                      <a:endParaRPr kumimoji="1" lang="ja-JP" altLang="en-US" sz="12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5584055"/>
                  </a:ext>
                </a:extLst>
              </a:tr>
              <a:tr h="578257">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aseline="0" dirty="0">
                          <a:latin typeface="Arial" panose="020B0604020202020204" pitchFamily="34" charset="0"/>
                          <a:ea typeface="メイリオ" panose="020B0604030504040204" pitchFamily="50" charset="-128"/>
                        </a:rPr>
                        <a:t>Abstract: Institute for Automotive Innovation and Technology Standardization, established in 2024, promotes international standardization in automated driving and carbon neutrality through a nationwide effort. This presentation outlines the institute’s role in automated driving and highlights recent activities, including coordination between regulations and standards, as well as testing and research.</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9023478"/>
                  </a:ext>
                </a:extLst>
              </a:tr>
              <a:tr h="0">
                <a:tc>
                  <a:txBody>
                    <a:bodyPr/>
                    <a:lstStyle/>
                    <a:p>
                      <a:pPr algn="l"/>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78951639"/>
                  </a:ext>
                </a:extLst>
              </a:tr>
              <a:tr h="41304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u="none" baseline="0" dirty="0">
                          <a:latin typeface="Arial" panose="020B0604020202020204" pitchFamily="34" charset="0"/>
                          <a:ea typeface="メイリオ" panose="020B0604030504040204" pitchFamily="50" charset="-128"/>
                        </a:rPr>
                        <a:t>14</a:t>
                      </a:r>
                      <a:r>
                        <a:rPr kumimoji="1" lang="ja-JP" altLang="en-US" sz="1200" b="1" u="none" baseline="0" dirty="0">
                          <a:latin typeface="Arial" panose="020B0604020202020204" pitchFamily="34" charset="0"/>
                          <a:ea typeface="メイリオ" panose="020B0604030504040204" pitchFamily="50" charset="-128"/>
                        </a:rPr>
                        <a:t>：</a:t>
                      </a:r>
                      <a:r>
                        <a:rPr kumimoji="1" lang="en-US" altLang="ja-JP" sz="1200" b="1" u="none" baseline="0" dirty="0">
                          <a:latin typeface="Arial" panose="020B0604020202020204" pitchFamily="34" charset="0"/>
                          <a:ea typeface="メイリオ" panose="020B0604030504040204" pitchFamily="50" charset="-128"/>
                        </a:rPr>
                        <a:t>15</a:t>
                      </a:r>
                      <a:endParaRPr kumimoji="1" lang="ja-JP" altLang="en-US" sz="12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u="none" baseline="0" dirty="0">
                          <a:latin typeface="Arial" panose="020B0604020202020204" pitchFamily="34" charset="0"/>
                          <a:ea typeface="メイリオ" panose="020B0604030504040204" pitchFamily="50" charset="-128"/>
                        </a:rPr>
                        <a:t>Japan’s Efforts to Promote Automated/Autonomous Driving, Including Robotaxis</a:t>
                      </a:r>
                      <a:endParaRPr kumimoji="1" lang="ja-JP" altLang="en-US" sz="1200" b="1" u="none" baseline="0" dirty="0">
                        <a:latin typeface="Arial" panose="020B0604020202020204" pitchFamily="34" charset="0"/>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dirty="0"/>
                        <a:t>NAONO Takashi</a:t>
                      </a:r>
                      <a:r>
                        <a:rPr kumimoji="1" lang="ja-JP" altLang="en-US" sz="1200" b="1" u="none" baseline="0" dirty="0">
                          <a:latin typeface="Arial" panose="020B0604020202020204" pitchFamily="34" charset="0"/>
                          <a:ea typeface="メイリオ" panose="020B0604030504040204" pitchFamily="50" charset="-128"/>
                        </a:rPr>
                        <a:t>　</a:t>
                      </a:r>
                      <a:r>
                        <a:rPr kumimoji="1" lang="en-US" altLang="ja-JP" sz="900" dirty="0"/>
                        <a:t>Director of Safety Office, Vehicle Regulation and International Affairs Division, Logistics and Road Transport Bureau, Ministry of Land, Infrastructure, Transport and Tourism, Japan</a:t>
                      </a:r>
                      <a:endParaRPr kumimoji="1" lang="en-US" altLang="ja-JP" sz="1000" dirty="0"/>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6729595"/>
                  </a:ext>
                </a:extLst>
              </a:tr>
              <a:tr h="578257">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0" u="none" baseline="0" dirty="0">
                          <a:latin typeface="Arial" panose="020B0604020202020204" pitchFamily="34" charset="0"/>
                          <a:ea typeface="メイリオ" panose="020B0604030504040204" pitchFamily="50" charset="-128"/>
                        </a:rPr>
                        <a:t>Abstract: </a:t>
                      </a:r>
                      <a:r>
                        <a:rPr lang="en-US" altLang="ja-JP" sz="800" dirty="0"/>
                        <a:t>Automated driving is expected to bring various benefits, including a significant reduction in traffic accidents, and regulatory frameworks are being developed both in Japan and internationally to support its deployment. This presentation outlines Japan’s policy goals for automated vehicles, progress in domestic regulations, involvement in UN WP.29 discussions, and the current status of social implementation.</a:t>
                      </a:r>
                      <a:endParaRPr kumimoji="1" lang="ja-JP" altLang="en-US" sz="8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4119498"/>
                  </a:ext>
                </a:extLst>
              </a:tr>
              <a:tr h="0">
                <a:tc>
                  <a:txBody>
                    <a:bodyPr/>
                    <a:lstStyle/>
                    <a:p>
                      <a:pPr algn="l"/>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4585672"/>
                  </a:ext>
                </a:extLst>
              </a:tr>
              <a:tr h="242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14</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30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baseline="0" dirty="0">
                          <a:latin typeface="Arial" panose="020B0604020202020204" pitchFamily="34" charset="0"/>
                          <a:ea typeface="メイリオ" panose="020B0604030504040204" pitchFamily="50" charset="-128"/>
                        </a:rPr>
                        <a:t>Mobility Digital Transformation Strategy in Japan</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zh-TW" sz="1200" b="1" baseline="0" dirty="0">
                          <a:latin typeface="Arial" panose="020B0604020202020204" pitchFamily="34" charset="0"/>
                          <a:ea typeface="メイリオ" panose="020B0604030504040204" pitchFamily="50" charset="-128"/>
                        </a:rPr>
                        <a:t>SOMEYA</a:t>
                      </a:r>
                      <a:r>
                        <a:rPr kumimoji="1" lang="zh-TW" altLang="en-US" sz="1200" b="1" baseline="0" dirty="0">
                          <a:latin typeface="Arial" panose="020B0604020202020204" pitchFamily="34" charset="0"/>
                          <a:ea typeface="メイリオ" panose="020B0604030504040204" pitchFamily="50" charset="-128"/>
                        </a:rPr>
                        <a:t> </a:t>
                      </a:r>
                      <a:r>
                        <a:rPr kumimoji="1" lang="en-US" altLang="zh-TW" sz="1200" b="1" baseline="0" dirty="0">
                          <a:latin typeface="Arial" panose="020B0604020202020204" pitchFamily="34" charset="0"/>
                          <a:ea typeface="メイリオ" panose="020B0604030504040204" pitchFamily="50" charset="-128"/>
                        </a:rPr>
                        <a:t>Tomoyuki</a:t>
                      </a:r>
                      <a:r>
                        <a:rPr kumimoji="1" lang="ja-JP" altLang="en-US" sz="1200" b="1" u="none" baseline="0" dirty="0">
                          <a:latin typeface="Arial" panose="020B0604020202020204" pitchFamily="34" charset="0"/>
                          <a:ea typeface="メイリオ" panose="020B0604030504040204" pitchFamily="50" charset="-128"/>
                        </a:rPr>
                        <a:t>　</a:t>
                      </a:r>
                      <a:r>
                        <a:rPr kumimoji="1" lang="en-US" altLang="ja-JP" sz="900" dirty="0">
                          <a:latin typeface="+mj-lt"/>
                          <a:ea typeface="メイリオ" panose="020B0604030504040204" pitchFamily="50" charset="-128"/>
                        </a:rPr>
                        <a:t>Deputy Director, Mobility DX Office, Automobile Division, Manufacturing Industries Bureau, Ministry of Economy, Trade and Industry</a:t>
                      </a:r>
                      <a:endParaRPr kumimoji="1" lang="en-US" altLang="ja-JP" sz="1400" dirty="0">
                        <a:latin typeface="+mj-lt"/>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3488410"/>
                  </a:ext>
                </a:extLst>
              </a:tr>
              <a:tr h="360253">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800" baseline="0" dirty="0">
                          <a:latin typeface="Arial" panose="020B0604020202020204" pitchFamily="34" charset="0"/>
                          <a:ea typeface="メイリオ" panose="020B0604030504040204" pitchFamily="50" charset="-128"/>
                        </a:rPr>
                        <a:t>Abstract: </a:t>
                      </a:r>
                      <a:r>
                        <a:rPr lang="en-US" altLang="ja-JP" sz="800" dirty="0"/>
                        <a:t>With the rapid advancement of AI and digital technologies, global competition in the automotive industry is intensifying—particularly in areas such as the implementation of advanced automated driving technologies, new mobility services, and the development of Software Defined Vehicles (SDVs).  This presentation outlines METI’s efforts and future directions to enhance the global competitiveness of Japan’s automotive industry.</a:t>
                      </a:r>
                      <a:endParaRPr kumimoji="1" lang="en-US" altLang="ja-JP" sz="8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88555544"/>
                  </a:ext>
                </a:extLst>
              </a:tr>
              <a:tr h="0">
                <a:tc>
                  <a:txBody>
                    <a:bodyPr/>
                    <a:lstStyle/>
                    <a:p>
                      <a:pPr algn="l"/>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307189"/>
                  </a:ext>
                </a:extLst>
              </a:tr>
              <a:tr h="4681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14</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45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baseline="0" dirty="0">
                          <a:latin typeface="Arial" panose="020B0604020202020204" pitchFamily="34" charset="0"/>
                          <a:ea typeface="メイリオ" panose="020B0604030504040204" pitchFamily="50" charset="-128"/>
                        </a:rPr>
                        <a:t>Automated driving level 4 in Japan Initiatives in the Automotive Industry</a:t>
                      </a:r>
                    </a:p>
                    <a:p>
                      <a:r>
                        <a:rPr kumimoji="1" lang="en-US" altLang="ja-JP" sz="1200" b="1" baseline="0" dirty="0">
                          <a:latin typeface="Arial" panose="020B0604020202020204" pitchFamily="34" charset="0"/>
                          <a:ea typeface="メイリオ" panose="020B0604030504040204" pitchFamily="50" charset="-128"/>
                        </a:rPr>
                        <a:t>HATANO</a:t>
                      </a:r>
                      <a:r>
                        <a:rPr kumimoji="1" lang="ja-JP" altLang="en-US" sz="1200" b="1" baseline="0" dirty="0">
                          <a:latin typeface="Arial" panose="020B0604020202020204" pitchFamily="34" charset="0"/>
                          <a:ea typeface="メイリオ" panose="020B0604030504040204" pitchFamily="50" charset="-128"/>
                        </a:rPr>
                        <a:t> </a:t>
                      </a:r>
                      <a:r>
                        <a:rPr kumimoji="1" lang="en-US" altLang="ja-JP" sz="1200" b="1" dirty="0" err="1"/>
                        <a:t>Kunimichi</a:t>
                      </a:r>
                      <a:r>
                        <a:rPr kumimoji="1" lang="ja-JP" altLang="en-US" sz="1200" b="1" baseline="0" dirty="0">
                          <a:latin typeface="Arial" panose="020B0604020202020204" pitchFamily="34" charset="0"/>
                          <a:ea typeface="メイリオ" panose="020B0604030504040204" pitchFamily="50" charset="-128"/>
                        </a:rPr>
                        <a:t>　</a:t>
                      </a:r>
                      <a:r>
                        <a:rPr kumimoji="1" lang="en-US" altLang="ja-JP" sz="900" b="0" baseline="0" dirty="0">
                          <a:latin typeface="Arial" panose="020B0604020202020204" pitchFamily="34" charset="0"/>
                          <a:ea typeface="メイリオ" panose="020B0604030504040204" pitchFamily="50" charset="-128"/>
                        </a:rPr>
                        <a:t>Chair, Automated Driving Subcommittee, Safety Technology &amp; Policy Committee, Japan Automobile Manufacturers Association, Inc. (JAMA)</a:t>
                      </a:r>
                      <a:endParaRPr kumimoji="1" lang="ja-JP" altLang="en-US" sz="11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0090981"/>
                  </a:ext>
                </a:extLst>
              </a:tr>
              <a:tr h="2085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800" b="0" baseline="0" dirty="0">
                          <a:latin typeface="Arial" panose="020B0604020202020204" pitchFamily="34" charset="0"/>
                          <a:ea typeface="メイリオ" panose="020B0604030504040204" pitchFamily="50" charset="-128"/>
                        </a:rPr>
                        <a:t>Abstract: This presentation outlines the Japanese automotive industry’s initiatives for the social implementation of Level 4 automated driving. Centered around JAMA’s Subcommittee on Automated Driving, these efforts include contributions to international standards, development of safety assessment methods, sharing of demonstration projects, and collaboration with the government to support regulatory development.</a:t>
                      </a:r>
                      <a:endParaRPr kumimoji="1" lang="ja-JP" altLang="en-US" sz="8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110891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406590"/>
                  </a:ext>
                </a:extLst>
              </a:tr>
              <a:tr h="2478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bg1"/>
                          </a:solidFill>
                          <a:latin typeface="Arial" panose="020B0604020202020204" pitchFamily="34" charset="0"/>
                          <a:ea typeface="メイリオ" panose="020B0604030504040204" pitchFamily="50" charset="-128"/>
                        </a:rPr>
                        <a:t>15</a:t>
                      </a:r>
                      <a:r>
                        <a:rPr kumimoji="1" lang="ja-JP" altLang="en-US" sz="1200" b="1" baseline="0" dirty="0">
                          <a:solidFill>
                            <a:schemeClr val="bg1"/>
                          </a:solidFill>
                          <a:latin typeface="Arial" panose="020B0604020202020204" pitchFamily="34" charset="0"/>
                          <a:ea typeface="メイリオ" panose="020B0604030504040204" pitchFamily="50" charset="-128"/>
                        </a:rPr>
                        <a:t>：</a:t>
                      </a:r>
                      <a:r>
                        <a:rPr kumimoji="1" lang="en-US" altLang="ja-JP" sz="1200" b="1" baseline="0" dirty="0">
                          <a:solidFill>
                            <a:schemeClr val="bg1"/>
                          </a:solidFill>
                          <a:latin typeface="Arial" panose="020B0604020202020204" pitchFamily="34" charset="0"/>
                          <a:ea typeface="メイリオ" panose="020B0604030504040204" pitchFamily="50" charset="-128"/>
                        </a:rPr>
                        <a:t>00</a:t>
                      </a:r>
                      <a:endParaRPr kumimoji="1" lang="ja-JP" altLang="en-US" sz="1200" b="1" baseline="0" dirty="0">
                        <a:solidFill>
                          <a:schemeClr val="bg1"/>
                        </a:solidFill>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en-US" altLang="ja-JP" sz="1200" b="1" baseline="0" dirty="0">
                          <a:solidFill>
                            <a:schemeClr val="bg1"/>
                          </a:solidFill>
                          <a:latin typeface="Arial" panose="020B0604020202020204" pitchFamily="34" charset="0"/>
                          <a:ea typeface="メイリオ" panose="020B0604030504040204" pitchFamily="50" charset="-128"/>
                        </a:rPr>
                        <a:t>Break (15min)</a:t>
                      </a:r>
                      <a:endParaRPr kumimoji="1" lang="ja-JP" altLang="en-US" sz="1200" b="0" baseline="0" dirty="0">
                        <a:solidFill>
                          <a:schemeClr val="bg1"/>
                        </a:solidFill>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2089061787"/>
                  </a:ext>
                </a:extLst>
              </a:tr>
            </a:tbl>
          </a:graphicData>
        </a:graphic>
      </p:graphicFrame>
      <p:sp>
        <p:nvSpPr>
          <p:cNvPr id="6" name="正方形/長方形 5">
            <a:extLst>
              <a:ext uri="{FF2B5EF4-FFF2-40B4-BE49-F238E27FC236}">
                <a16:creationId xmlns:a16="http://schemas.microsoft.com/office/drawing/2014/main" id="{0582D9AB-E142-30F2-06A0-CF5DF999E7C1}"/>
              </a:ext>
            </a:extLst>
          </p:cNvPr>
          <p:cNvSpPr/>
          <p:nvPr/>
        </p:nvSpPr>
        <p:spPr>
          <a:xfrm>
            <a:off x="168748" y="187129"/>
            <a:ext cx="6572250" cy="2367385"/>
          </a:xfrm>
          <a:prstGeom prst="rect">
            <a:avLst/>
          </a:prstGeom>
          <a:noFill/>
          <a:ln w="28575">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09616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E8A61-2F8B-0233-C51F-23E02E3AE886}"/>
            </a:ext>
          </a:extLst>
        </p:cNvPr>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F9EDA53E-B3A6-A9D4-5CAE-41C746AD9C1F}"/>
              </a:ext>
            </a:extLst>
          </p:cNvPr>
          <p:cNvGraphicFramePr>
            <a:graphicFrameLocks noGrp="1"/>
          </p:cNvGraphicFramePr>
          <p:nvPr>
            <p:extLst>
              <p:ext uri="{D42A27DB-BD31-4B8C-83A1-F6EECF244321}">
                <p14:modId xmlns:p14="http://schemas.microsoft.com/office/powerpoint/2010/main" val="342298537"/>
              </p:ext>
            </p:extLst>
          </p:nvPr>
        </p:nvGraphicFramePr>
        <p:xfrm>
          <a:off x="142875" y="424175"/>
          <a:ext cx="6572250" cy="7665720"/>
        </p:xfrm>
        <a:graphic>
          <a:graphicData uri="http://schemas.openxmlformats.org/drawingml/2006/table">
            <a:tbl>
              <a:tblPr firstRow="1" bandRow="1">
                <a:tableStyleId>{5940675A-B579-460E-94D1-54222C63F5DA}</a:tableStyleId>
              </a:tblPr>
              <a:tblGrid>
                <a:gridCol w="681128">
                  <a:extLst>
                    <a:ext uri="{9D8B030D-6E8A-4147-A177-3AD203B41FA5}">
                      <a16:colId xmlns:a16="http://schemas.microsoft.com/office/drawing/2014/main" val="536418088"/>
                    </a:ext>
                  </a:extLst>
                </a:gridCol>
                <a:gridCol w="5891122">
                  <a:extLst>
                    <a:ext uri="{9D8B030D-6E8A-4147-A177-3AD203B41FA5}">
                      <a16:colId xmlns:a16="http://schemas.microsoft.com/office/drawing/2014/main" val="3434479741"/>
                    </a:ext>
                  </a:extLst>
                </a:gridCol>
              </a:tblGrid>
              <a:tr h="2972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15</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15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lang="en-US" altLang="ja-JP" sz="1200" b="1" dirty="0">
                          <a:latin typeface="メイリオ" panose="020B0604030504040204" pitchFamily="50" charset="-128"/>
                          <a:ea typeface="メイリオ" panose="020B0604030504040204" pitchFamily="50" charset="-128"/>
                        </a:rPr>
                        <a:t>A global regulatory framework for Automated Driving Systems</a:t>
                      </a:r>
                      <a:endParaRPr kumimoji="1" lang="en-US" altLang="ja-JP" sz="1200" b="1" baseline="0" dirty="0">
                        <a:latin typeface="メイリオ" panose="020B0604030504040204" pitchFamily="50" charset="-128"/>
                        <a:ea typeface="メイリオ" panose="020B0604030504040204" pitchFamily="50" charset="-128"/>
                      </a:endParaRPr>
                    </a:p>
                    <a:p>
                      <a:r>
                        <a:rPr kumimoji="1" lang="en-US" altLang="ja-JP" sz="1200" b="1" baseline="0" dirty="0">
                          <a:latin typeface="Arial" panose="020B0604020202020204" pitchFamily="34" charset="0"/>
                          <a:ea typeface="メイリオ" panose="020B0604030504040204" pitchFamily="50" charset="-128"/>
                        </a:rPr>
                        <a:t>Richard DAMM</a:t>
                      </a:r>
                      <a:r>
                        <a:rPr kumimoji="1" lang="ja-JP" altLang="en-US" sz="1200" b="1" baseline="0" dirty="0">
                          <a:latin typeface="Arial" panose="020B0604020202020204" pitchFamily="34" charset="0"/>
                          <a:ea typeface="メイリオ" panose="020B0604030504040204" pitchFamily="50" charset="-128"/>
                        </a:rPr>
                        <a:t>　</a:t>
                      </a:r>
                      <a:r>
                        <a:rPr kumimoji="1" lang="en-US" altLang="ja-JP" sz="900" b="0" baseline="0" dirty="0">
                          <a:latin typeface="Arial" panose="020B0604020202020204" pitchFamily="34" charset="0"/>
                          <a:ea typeface="メイリオ" panose="020B0604030504040204" pitchFamily="50" charset="-128"/>
                        </a:rPr>
                        <a:t>Chair of UN/ECE/WP.29/GRVA, President of </a:t>
                      </a:r>
                      <a:r>
                        <a:rPr kumimoji="1" lang="en-US" altLang="ja-JP" sz="900" b="0" baseline="0" dirty="0" err="1">
                          <a:latin typeface="Arial" panose="020B0604020202020204" pitchFamily="34" charset="0"/>
                          <a:ea typeface="メイリオ" panose="020B0604030504040204" pitchFamily="50" charset="-128"/>
                        </a:rPr>
                        <a:t>Kraftfahrt-Bundesamt</a:t>
                      </a:r>
                      <a:r>
                        <a:rPr kumimoji="1" lang="en-US" altLang="ja-JP" sz="900" b="0" baseline="0" dirty="0">
                          <a:latin typeface="Arial" panose="020B0604020202020204" pitchFamily="34" charset="0"/>
                          <a:ea typeface="メイリオ" panose="020B0604030504040204" pitchFamily="50" charset="-128"/>
                        </a:rPr>
                        <a:t>, KBA</a:t>
                      </a:r>
                      <a:r>
                        <a:rPr kumimoji="1" lang="ja-JP" altLang="en-US" sz="1050" b="1" baseline="0" dirty="0">
                          <a:latin typeface="Arial" panose="020B0604020202020204" pitchFamily="34" charset="0"/>
                          <a:ea typeface="メイリオ" panose="020B0604030504040204" pitchFamily="50" charset="-128"/>
                        </a:rPr>
                        <a:t>　</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8020152"/>
                  </a:ext>
                </a:extLst>
              </a:tr>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800" b="0" baseline="0" dirty="0">
                          <a:latin typeface="Arial" panose="020B0604020202020204" pitchFamily="34" charset="0"/>
                          <a:ea typeface="メイリオ" panose="020B0604030504040204" pitchFamily="50" charset="-128"/>
                        </a:rPr>
                        <a:t>Abstract: GRVA is the working group at the UNECE that is coordinating and working on globally harmonized provisions for automated, autonomous and connected vehicles. The presentation gives an overview of the working structure of the WP.29 activities on automated driving and it highlights the recent work of GRVA on an ADS regulatory framework, including Advanced Driver Assistance Systems (ADAS).</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2356334"/>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6274998"/>
                  </a:ext>
                </a:extLst>
              </a:tr>
              <a:tr h="17727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15</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30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baseline="0" dirty="0">
                          <a:latin typeface="Arial" panose="020B0604020202020204" pitchFamily="34" charset="0"/>
                          <a:ea typeface="メイリオ" panose="020B0604030504040204" pitchFamily="50" charset="-128"/>
                        </a:rPr>
                        <a:t>Considerations for Robotaxi Deployment</a:t>
                      </a:r>
                    </a:p>
                    <a:p>
                      <a:r>
                        <a:rPr kumimoji="1" lang="en-US" altLang="ja-JP" sz="1200" b="1" baseline="0" dirty="0">
                          <a:latin typeface="Arial" panose="020B0604020202020204" pitchFamily="34" charset="0"/>
                          <a:ea typeface="メイリオ" panose="020B0604030504040204" pitchFamily="50" charset="-128"/>
                        </a:rPr>
                        <a:t>Some Canadian perspectives on North American activities to date</a:t>
                      </a:r>
                    </a:p>
                    <a:p>
                      <a:r>
                        <a:rPr kumimoji="1" lang="en-US" altLang="ja-JP" sz="1200" b="1" baseline="0" dirty="0">
                          <a:latin typeface="Arial" panose="020B0604020202020204" pitchFamily="34" charset="0"/>
                          <a:ea typeface="メイリオ" panose="020B0604030504040204" pitchFamily="50" charset="-128"/>
                        </a:rPr>
                        <a:t>Ibrahima SOW</a:t>
                      </a:r>
                      <a:r>
                        <a:rPr kumimoji="1" lang="ja-JP" altLang="en-US" sz="1200" b="1" baseline="0" dirty="0">
                          <a:latin typeface="Arial" panose="020B0604020202020204" pitchFamily="34" charset="0"/>
                          <a:ea typeface="メイリオ" panose="020B0604030504040204" pitchFamily="50" charset="-128"/>
                        </a:rPr>
                        <a:t>　</a:t>
                      </a:r>
                      <a:r>
                        <a:rPr kumimoji="1" lang="en-US" altLang="ja-JP" sz="900" b="0" baseline="0" dirty="0">
                          <a:latin typeface="Arial" panose="020B0604020202020204" pitchFamily="34" charset="0"/>
                          <a:ea typeface="メイリオ" panose="020B0604030504040204" pitchFamily="50" charset="-128"/>
                        </a:rPr>
                        <a:t>Executive Director - Road Safety &amp; Vehicle Regulations, Transport Canada</a:t>
                      </a:r>
                      <a:r>
                        <a:rPr kumimoji="1" lang="ja-JP" altLang="en-US" sz="1200" b="1" baseline="0" dirty="0">
                          <a:latin typeface="Arial" panose="020B0604020202020204" pitchFamily="34" charset="0"/>
                          <a:ea typeface="メイリオ" panose="020B0604030504040204" pitchFamily="50" charset="-128"/>
                        </a:rPr>
                        <a:t>　</a:t>
                      </a:r>
                      <a:endParaRPr kumimoji="1" lang="en-US" altLang="ja-JP"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36886083"/>
                  </a:ext>
                </a:extLst>
              </a:tr>
              <a:tr h="45540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800" b="0" baseline="0" dirty="0">
                          <a:latin typeface="Arial" panose="020B0604020202020204" pitchFamily="34" charset="0"/>
                          <a:ea typeface="メイリオ" panose="020B0604030504040204" pitchFamily="50" charset="-128"/>
                        </a:rPr>
                        <a:t>Abstract: This presentation provides an overview of robotaxi deployment in North America, with a particular focus on Canada’s regulatory context. It highlights the need for coordinated governance across federal, provincial, and municipal levels. Key considerations include regulatory flexibility, safety assurance, and collaboration with local stakeholders to support safe and scalable deployment of Automated Driving Systems (ADS).</a:t>
                      </a:r>
                      <a:endParaRPr kumimoji="1" lang="ja-JP" altLang="en-US" sz="8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68320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3974889"/>
                  </a:ext>
                </a:extLst>
              </a:tr>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15</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45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baseline="0" dirty="0">
                          <a:latin typeface="Arial" panose="020B0604020202020204" pitchFamily="34" charset="0"/>
                          <a:ea typeface="メイリオ" panose="020B0604030504040204" pitchFamily="50" charset="-128"/>
                        </a:rPr>
                        <a:t>Status of EU regulatory activities on driving automation and next steps</a:t>
                      </a:r>
                      <a:endParaRPr kumimoji="1" lang="ja-JP" altLang="en-US" sz="1200" b="1" baseline="0" dirty="0">
                        <a:latin typeface="Arial" panose="020B0604020202020204" pitchFamily="34" charset="0"/>
                        <a:ea typeface="メイリオ" panose="020B0604030504040204" pitchFamily="50" charset="-128"/>
                      </a:endParaRPr>
                    </a:p>
                    <a:p>
                      <a:r>
                        <a:rPr kumimoji="1" lang="en-US" altLang="ja-JP" sz="1200" b="1" baseline="0" dirty="0">
                          <a:latin typeface="Arial" panose="020B0604020202020204" pitchFamily="34" charset="0"/>
                          <a:ea typeface="メイリオ" panose="020B0604030504040204" pitchFamily="50" charset="-128"/>
                        </a:rPr>
                        <a:t>Mohamed BRAHMI</a:t>
                      </a:r>
                      <a:r>
                        <a:rPr kumimoji="1" lang="ja-JP" altLang="en-US" sz="1200" b="1" baseline="0" dirty="0">
                          <a:latin typeface="Arial" panose="020B0604020202020204" pitchFamily="34" charset="0"/>
                          <a:ea typeface="メイリオ" panose="020B0604030504040204" pitchFamily="50" charset="-128"/>
                        </a:rPr>
                        <a:t>　</a:t>
                      </a:r>
                      <a:r>
                        <a:rPr kumimoji="1" lang="en-US" altLang="ja-JP" sz="900" b="0" baseline="0" dirty="0">
                          <a:latin typeface="Arial" panose="020B0604020202020204" pitchFamily="34" charset="0"/>
                          <a:ea typeface="メイリオ" panose="020B0604030504040204" pitchFamily="50" charset="-128"/>
                        </a:rPr>
                        <a:t>European Commission’s Directorate-General for Internal Market, Industry, Entrepreneurship and SMEs</a:t>
                      </a:r>
                      <a:endParaRPr kumimoji="1" lang="en-US" altLang="ja-JP"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069217"/>
                  </a:ext>
                </a:extLst>
              </a:tr>
              <a:tr h="206521">
                <a:tc>
                  <a:txBody>
                    <a:bodyPr/>
                    <a:lstStyle/>
                    <a:p>
                      <a:pPr algn="l"/>
                      <a:endParaRPr kumimoji="1" lang="ja-JP" altLang="en-US" sz="8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800" baseline="0" dirty="0">
                          <a:latin typeface="Arial" panose="020B0604020202020204" pitchFamily="34" charset="0"/>
                          <a:ea typeface="メイリオ" panose="020B0604030504040204" pitchFamily="50" charset="-128"/>
                        </a:rPr>
                        <a:t>Abstract: This presentation provides an overview of the current status and future steps of EU regulatory activities on driving automation. It covers the EU type-approval framework for various levels of automated driving systems, the roadmap for cross-border and multi-member state ADS deployment, and the plan for large-scale ADS approval by 2026.</a:t>
                      </a:r>
                      <a:endParaRPr kumimoji="1" lang="ja-JP" altLang="en-US" sz="8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5659448"/>
                  </a:ext>
                </a:extLst>
              </a:tr>
              <a:tr h="0">
                <a:tc>
                  <a:txBody>
                    <a:bodyPr/>
                    <a:lstStyle/>
                    <a:p>
                      <a:pPr algn="l"/>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8366498"/>
                  </a:ext>
                </a:extLst>
              </a:tr>
              <a:tr h="41304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16</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00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b="1" baseline="0" dirty="0">
                          <a:latin typeface="Arial" panose="020B0604020202020204" pitchFamily="34" charset="0"/>
                          <a:ea typeface="メイリオ" panose="020B0604030504040204" pitchFamily="50" charset="-128"/>
                        </a:rPr>
                        <a:t>The Construction and Development of Standard System for Intelligent and Connected Vehicles in China</a:t>
                      </a:r>
                    </a:p>
                    <a:p>
                      <a:r>
                        <a:rPr kumimoji="1" lang="en-US" altLang="ja-JP" sz="1200" b="1" baseline="0" dirty="0">
                          <a:latin typeface="Arial" panose="020B0604020202020204" pitchFamily="34" charset="0"/>
                          <a:ea typeface="メイリオ" panose="020B0604030504040204" pitchFamily="50" charset="-128"/>
                        </a:rPr>
                        <a:t>Chen </a:t>
                      </a:r>
                      <a:r>
                        <a:rPr kumimoji="1" lang="en-US" altLang="ja-JP" sz="1200" b="1" baseline="0" dirty="0" err="1">
                          <a:latin typeface="Arial" panose="020B0604020202020204" pitchFamily="34" charset="0"/>
                          <a:ea typeface="メイリオ" panose="020B0604030504040204" pitchFamily="50" charset="-128"/>
                        </a:rPr>
                        <a:t>CHEN</a:t>
                      </a:r>
                      <a:r>
                        <a:rPr kumimoji="1" lang="ja-JP" altLang="en-US" sz="1200" b="1" baseline="0" dirty="0">
                          <a:latin typeface="Arial" panose="020B0604020202020204" pitchFamily="34" charset="0"/>
                          <a:ea typeface="メイリオ" panose="020B0604030504040204" pitchFamily="50" charset="-128"/>
                        </a:rPr>
                        <a:t>　</a:t>
                      </a:r>
                      <a:r>
                        <a:rPr kumimoji="1" lang="en-US" altLang="ja-JP" sz="1000" b="0" baseline="0" dirty="0">
                          <a:latin typeface="Arial" panose="020B0604020202020204" pitchFamily="34" charset="0"/>
                          <a:ea typeface="メイリオ" panose="020B0604030504040204" pitchFamily="50" charset="-128"/>
                        </a:rPr>
                        <a:t>Technical Manager, China Automotive Technology and Research Center Co., Ltd.</a:t>
                      </a:r>
                      <a:endParaRPr kumimoji="1" lang="en-US" altLang="ja-JP" sz="105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5584055"/>
                  </a:ext>
                </a:extLst>
              </a:tr>
              <a:tr h="334276">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800" baseline="0" dirty="0">
                          <a:latin typeface="Arial" panose="020B0604020202020204" pitchFamily="34" charset="0"/>
                          <a:ea typeface="メイリオ" panose="020B0604030504040204" pitchFamily="50" charset="-128"/>
                        </a:rPr>
                        <a:t>Abstract: This presentation introduces the phased development of China's Intelligent and Connected Vehicles (ICV) standard system. The 2023 version adopts a comprehensive technical framework supporting advanced automation and cross-industry integration. It aims to establish a unified and adaptive standard system by 2030, supporting both national innovation and international harmonization, with over 140 relevant standards planned.</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902347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5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5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406590"/>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bg1"/>
                          </a:solidFill>
                          <a:latin typeface="Arial" panose="020B0604020202020204" pitchFamily="34" charset="0"/>
                          <a:ea typeface="メイリオ" panose="020B0604030504040204" pitchFamily="50" charset="-128"/>
                        </a:rPr>
                        <a:t>16</a:t>
                      </a:r>
                      <a:r>
                        <a:rPr kumimoji="1" lang="ja-JP" altLang="en-US" sz="1200" b="1" baseline="0" dirty="0">
                          <a:solidFill>
                            <a:schemeClr val="bg1"/>
                          </a:solidFill>
                          <a:latin typeface="Arial" panose="020B0604020202020204" pitchFamily="34" charset="0"/>
                          <a:ea typeface="メイリオ" panose="020B0604030504040204" pitchFamily="50" charset="-128"/>
                        </a:rPr>
                        <a:t>：</a:t>
                      </a:r>
                      <a:r>
                        <a:rPr kumimoji="1" lang="en-US" altLang="ja-JP" sz="1200" b="1" baseline="0" dirty="0">
                          <a:solidFill>
                            <a:schemeClr val="bg1"/>
                          </a:solidFill>
                          <a:latin typeface="Arial" panose="020B0604020202020204" pitchFamily="34" charset="0"/>
                          <a:ea typeface="メイリオ" panose="020B0604030504040204" pitchFamily="50" charset="-128"/>
                        </a:rPr>
                        <a:t>15</a:t>
                      </a:r>
                      <a:endParaRPr kumimoji="1" lang="ja-JP" altLang="en-US" sz="1200" b="1" baseline="0" dirty="0">
                        <a:solidFill>
                          <a:schemeClr val="bg1"/>
                        </a:solidFill>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en-US" altLang="ja-JP" sz="1200" b="1" baseline="0" dirty="0">
                          <a:solidFill>
                            <a:schemeClr val="bg1"/>
                          </a:solidFill>
                          <a:latin typeface="Arial" panose="020B0604020202020204" pitchFamily="34" charset="0"/>
                          <a:ea typeface="メイリオ" panose="020B0604030504040204" pitchFamily="50" charset="-128"/>
                        </a:rPr>
                        <a:t>Break (15min)</a:t>
                      </a:r>
                      <a:endParaRPr kumimoji="1" lang="ja-JP" altLang="en-US" sz="1200" b="0" baseline="0" dirty="0">
                        <a:solidFill>
                          <a:schemeClr val="bg1"/>
                        </a:solidFill>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2089061787"/>
                  </a:ext>
                </a:extLst>
              </a:tr>
              <a:tr h="22225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5043632"/>
                  </a:ext>
                </a:extLst>
              </a:tr>
              <a:tr h="12571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16</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30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lang="en-US" altLang="ja-JP" sz="1200" b="1" dirty="0">
                          <a:latin typeface="メイリオ" panose="020B0604030504040204" pitchFamily="50" charset="-128"/>
                          <a:ea typeface="メイリオ" panose="020B0604030504040204" pitchFamily="50" charset="-128"/>
                        </a:rPr>
                        <a:t>Panel discussion (Questions and Answers)</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4317985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62020"/>
                  </a:ext>
                </a:extLst>
              </a:tr>
              <a:tr h="413041">
                <a:tc>
                  <a:txBody>
                    <a:bodyPr/>
                    <a:lstStyle/>
                    <a:p>
                      <a:pPr algn="l"/>
                      <a:r>
                        <a:rPr kumimoji="1" lang="en-US" altLang="ja-JP" sz="1200" b="1" u="none" baseline="0" dirty="0">
                          <a:latin typeface="Arial" panose="020B0604020202020204" pitchFamily="34" charset="0"/>
                          <a:ea typeface="メイリオ" panose="020B0604030504040204" pitchFamily="50" charset="-128"/>
                        </a:rPr>
                        <a:t>17</a:t>
                      </a:r>
                      <a:r>
                        <a:rPr kumimoji="1" lang="ja-JP" altLang="en-US" sz="1200" b="1" u="none" baseline="0" dirty="0">
                          <a:latin typeface="Arial" panose="020B0604020202020204" pitchFamily="34" charset="0"/>
                          <a:ea typeface="メイリオ" panose="020B0604030504040204" pitchFamily="50" charset="-128"/>
                        </a:rPr>
                        <a:t>：</a:t>
                      </a:r>
                      <a:r>
                        <a:rPr kumimoji="1" lang="en-US" altLang="ja-JP" sz="1200" b="1" u="none" baseline="0" dirty="0">
                          <a:latin typeface="Arial" panose="020B0604020202020204" pitchFamily="34" charset="0"/>
                          <a:ea typeface="メイリオ" panose="020B0604030504040204" pitchFamily="50" charset="-128"/>
                        </a:rPr>
                        <a:t>00</a:t>
                      </a:r>
                      <a:endParaRPr kumimoji="1" lang="ja-JP" altLang="en-US" sz="12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985838" indent="-985838"/>
                      <a:r>
                        <a:rPr kumimoji="1" lang="en-US" altLang="ja-JP" sz="1200" b="1" u="none" dirty="0">
                          <a:latin typeface="Arial" panose="020B0604020202020204" pitchFamily="34" charset="0"/>
                          <a:ea typeface="メイリオ" panose="020B0604030504040204" pitchFamily="50" charset="-128"/>
                        </a:rPr>
                        <a:t>Closing</a:t>
                      </a:r>
                      <a:r>
                        <a:rPr kumimoji="1" lang="ja-JP" altLang="en-US" sz="1200" b="1" u="none" dirty="0">
                          <a:latin typeface="Arial" panose="020B0604020202020204" pitchFamily="34" charset="0"/>
                          <a:ea typeface="メイリオ" panose="020B0604030504040204" pitchFamily="50" charset="-128"/>
                        </a:rPr>
                        <a:t> </a:t>
                      </a:r>
                      <a:r>
                        <a:rPr kumimoji="1" lang="en-US" altLang="ja-JP" sz="1200" b="1" u="none" dirty="0">
                          <a:latin typeface="Arial" panose="020B0604020202020204" pitchFamily="34" charset="0"/>
                          <a:ea typeface="メイリオ" panose="020B0604030504040204" pitchFamily="50" charset="-128"/>
                        </a:rPr>
                        <a:t>remarks</a:t>
                      </a:r>
                    </a:p>
                    <a:p>
                      <a:pPr marL="985838" indent="-985838"/>
                      <a:r>
                        <a:rPr kumimoji="1" lang="en-US" altLang="ja-JP" sz="1200" b="1" dirty="0">
                          <a:latin typeface="Arial" panose="020B0604020202020204" pitchFamily="34" charset="0"/>
                          <a:ea typeface="メイリオ" panose="020B0604030504040204" pitchFamily="50" charset="-128"/>
                        </a:rPr>
                        <a:t>KAWAI Terunao</a:t>
                      </a:r>
                      <a:r>
                        <a:rPr kumimoji="1" lang="ja-JP" altLang="en-US" sz="1200" b="1" dirty="0">
                          <a:latin typeface="Arial" panose="020B0604020202020204" pitchFamily="34" charset="0"/>
                          <a:ea typeface="メイリオ" panose="020B0604030504040204" pitchFamily="50" charset="-128"/>
                        </a:rPr>
                        <a:t>　</a:t>
                      </a:r>
                      <a:r>
                        <a:rPr kumimoji="1" lang="en-US" altLang="ja-JP" sz="900" b="0" dirty="0">
                          <a:latin typeface="Arial" panose="020B0604020202020204" pitchFamily="34" charset="0"/>
                          <a:ea typeface="メイリオ" panose="020B0604030504040204" pitchFamily="50" charset="-128"/>
                        </a:rPr>
                        <a:t>Director, Institute for Automotive Innovation and Technology Standardization</a:t>
                      </a:r>
                      <a:endParaRPr kumimoji="1" lang="en-US" altLang="ja-JP" sz="1200" b="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6301497"/>
                  </a:ext>
                </a:extLst>
              </a:tr>
              <a:tr h="1239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3307734"/>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17</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15</a:t>
                      </a: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1200" b="1" baseline="0" dirty="0">
                          <a:latin typeface="Arial" panose="020B0604020202020204" pitchFamily="34" charset="0"/>
                          <a:ea typeface="メイリオ" panose="020B0604030504040204" pitchFamily="50" charset="-128"/>
                        </a:rPr>
                        <a:t>Networking event</a:t>
                      </a:r>
                      <a:endParaRPr kumimoji="1" lang="en-US" altLang="ja-JP" sz="105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147853"/>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b="1" baseline="0" dirty="0">
                        <a:latin typeface="Arial" panose="020B0604020202020204" pitchFamily="34" charset="0"/>
                        <a:ea typeface="メイリオ" panose="020B0604030504040204" pitchFamily="50" charset="-128"/>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9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118729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18</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15</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1200" b="1" baseline="0" dirty="0">
                          <a:latin typeface="Arial" panose="020B0604020202020204" pitchFamily="34" charset="0"/>
                          <a:ea typeface="メイリオ" panose="020B0604030504040204" pitchFamily="50" charset="-128"/>
                        </a:rPr>
                        <a:t>Closing</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8080887"/>
                  </a:ext>
                </a:extLst>
              </a:tr>
            </a:tbl>
          </a:graphicData>
        </a:graphic>
      </p:graphicFrame>
    </p:spTree>
    <p:extLst>
      <p:ext uri="{BB962C8B-B14F-4D97-AF65-F5344CB8AC3E}">
        <p14:creationId xmlns:p14="http://schemas.microsoft.com/office/powerpoint/2010/main" val="2045668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5B958AC-7F1B-9C3C-CF85-E3AE475F823D}"/>
              </a:ext>
            </a:extLst>
          </p:cNvPr>
          <p:cNvSpPr>
            <a:spLocks noGrp="1"/>
          </p:cNvSpPr>
          <p:nvPr>
            <p:ph type="title"/>
          </p:nvPr>
        </p:nvSpPr>
        <p:spPr>
          <a:xfrm>
            <a:off x="189000" y="109855"/>
            <a:ext cx="6480000" cy="310795"/>
          </a:xfrm>
        </p:spPr>
        <p:txBody>
          <a:bodyPr>
            <a:noAutofit/>
          </a:bodyPr>
          <a:lstStyle/>
          <a:p>
            <a:r>
              <a:rPr lang="en-US" altLang="ja-JP" sz="2000" dirty="0">
                <a:ea typeface="メイリオ" panose="020B0604030504040204" pitchFamily="50" charset="-128"/>
              </a:rPr>
              <a:t>Profile</a:t>
            </a:r>
            <a:endParaRPr lang="ja-JP" altLang="en-US" sz="2000" dirty="0">
              <a:ea typeface="メイリオ" panose="020B0604030504040204" pitchFamily="50" charset="-128"/>
            </a:endParaRPr>
          </a:p>
        </p:txBody>
      </p:sp>
      <p:graphicFrame>
        <p:nvGraphicFramePr>
          <p:cNvPr id="8" name="表 7">
            <a:extLst>
              <a:ext uri="{FF2B5EF4-FFF2-40B4-BE49-F238E27FC236}">
                <a16:creationId xmlns:a16="http://schemas.microsoft.com/office/drawing/2014/main" id="{F6A6563F-854F-146C-F9A3-DCEC37970275}"/>
              </a:ext>
            </a:extLst>
          </p:cNvPr>
          <p:cNvGraphicFramePr>
            <a:graphicFrameLocks noGrp="1"/>
          </p:cNvGraphicFramePr>
          <p:nvPr>
            <p:extLst>
              <p:ext uri="{D42A27DB-BD31-4B8C-83A1-F6EECF244321}">
                <p14:modId xmlns:p14="http://schemas.microsoft.com/office/powerpoint/2010/main" val="449581407"/>
              </p:ext>
            </p:extLst>
          </p:nvPr>
        </p:nvGraphicFramePr>
        <p:xfrm>
          <a:off x="186140" y="420650"/>
          <a:ext cx="6480000" cy="9232560"/>
        </p:xfrm>
        <a:graphic>
          <a:graphicData uri="http://schemas.openxmlformats.org/drawingml/2006/table">
            <a:tbl>
              <a:tblPr firstRow="1" bandRow="1">
                <a:tableStyleId>{5940675A-B579-460E-94D1-54222C63F5DA}</a:tableStyleId>
              </a:tblPr>
              <a:tblGrid>
                <a:gridCol w="1236436">
                  <a:extLst>
                    <a:ext uri="{9D8B030D-6E8A-4147-A177-3AD203B41FA5}">
                      <a16:colId xmlns:a16="http://schemas.microsoft.com/office/drawing/2014/main" val="2682628008"/>
                    </a:ext>
                  </a:extLst>
                </a:gridCol>
                <a:gridCol w="5243564">
                  <a:extLst>
                    <a:ext uri="{9D8B030D-6E8A-4147-A177-3AD203B41FA5}">
                      <a16:colId xmlns:a16="http://schemas.microsoft.com/office/drawing/2014/main" val="900691822"/>
                    </a:ext>
                  </a:extLst>
                </a:gridCol>
              </a:tblGrid>
              <a:tr h="1120995">
                <a:tc>
                  <a:txBody>
                    <a:bodyPr/>
                    <a:lstStyle/>
                    <a:p>
                      <a:endParaRPr kumimoji="1" lang="ja-JP" altLang="en-US" dirty="0">
                        <a:latin typeface="+mj-lt"/>
                        <a:ea typeface="メイリオ" panose="020B0604030504040204" pitchFamily="50" charset="-128"/>
                      </a:endParaRPr>
                    </a:p>
                  </a:txBody>
                  <a:tcPr marL="36000" marR="0" marT="36000"/>
                </a:tc>
                <a:tc>
                  <a:txBody>
                    <a:bodyPr/>
                    <a:lstStyle/>
                    <a:p>
                      <a:r>
                        <a:rPr kumimoji="1" lang="en-US" altLang="ja-JP" sz="800" dirty="0">
                          <a:latin typeface="+mj-lt"/>
                          <a:ea typeface="メイリオ" panose="020B0604030504040204" pitchFamily="50" charset="-128"/>
                        </a:rPr>
                        <a:t>Name:</a:t>
                      </a:r>
                      <a:r>
                        <a:rPr kumimoji="1" lang="ja-JP" altLang="en-US" sz="800" dirty="0">
                          <a:latin typeface="+mj-lt"/>
                          <a:ea typeface="メイリオ" panose="020B0604030504040204" pitchFamily="50" charset="-128"/>
                        </a:rPr>
                        <a:t> </a:t>
                      </a:r>
                      <a:r>
                        <a:rPr kumimoji="1" lang="en-US" altLang="ja-JP" sz="800" dirty="0">
                          <a:latin typeface="+mj-lt"/>
                          <a:ea typeface="メイリオ" panose="020B0604030504040204" pitchFamily="50" charset="-128"/>
                        </a:rPr>
                        <a:t>KAWAI Terunao</a:t>
                      </a:r>
                    </a:p>
                    <a:p>
                      <a:r>
                        <a:rPr kumimoji="1" lang="en-US" altLang="ja-JP" sz="800" dirty="0">
                          <a:latin typeface="+mj-lt"/>
                          <a:ea typeface="メイリオ" panose="020B0604030504040204" pitchFamily="50" charset="-128"/>
                        </a:rPr>
                        <a:t>Position: - Managing Director for Research Affairs on Automated Driving Technology,</a:t>
                      </a:r>
                    </a:p>
                    <a:p>
                      <a:r>
                        <a:rPr kumimoji="1" lang="en-US" altLang="ja-JP" sz="800" dirty="0">
                          <a:latin typeface="+mj-lt"/>
                          <a:ea typeface="メイリオ" panose="020B0604030504040204" pitchFamily="50" charset="-128"/>
                        </a:rPr>
                        <a:t>              - Director, Automotive Safety Research Department,</a:t>
                      </a:r>
                    </a:p>
                    <a:p>
                      <a:r>
                        <a:rPr kumimoji="1" lang="en-US" altLang="ja-JP" sz="800" dirty="0">
                          <a:latin typeface="+mj-lt"/>
                          <a:ea typeface="メイリオ" panose="020B0604030504040204" pitchFamily="50" charset="-128"/>
                        </a:rPr>
                        <a:t>              - Executive </a:t>
                      </a:r>
                      <a:r>
                        <a:rPr kumimoji="1" lang="en-US" altLang="ja-JP" sz="800" dirty="0" err="1">
                          <a:latin typeface="+mj-lt"/>
                          <a:ea typeface="メイリオ" panose="020B0604030504040204" pitchFamily="50" charset="-128"/>
                        </a:rPr>
                        <a:t>Researcher,National</a:t>
                      </a:r>
                      <a:r>
                        <a:rPr kumimoji="1" lang="en-US" altLang="ja-JP" sz="800" dirty="0">
                          <a:latin typeface="+mj-lt"/>
                          <a:ea typeface="メイリオ" panose="020B0604030504040204" pitchFamily="50" charset="-128"/>
                        </a:rPr>
                        <a:t> Traffic Safety and Environment Laboratory</a:t>
                      </a:r>
                      <a:r>
                        <a:rPr kumimoji="1" lang="ja-JP" altLang="en-US" sz="800" dirty="0">
                          <a:latin typeface="+mj-lt"/>
                          <a:ea typeface="メイリオ" panose="020B0604030504040204" pitchFamily="50" charset="-128"/>
                        </a:rPr>
                        <a:t>　</a:t>
                      </a:r>
                    </a:p>
                    <a:p>
                      <a:r>
                        <a:rPr kumimoji="1" lang="ja-JP" altLang="en-US" sz="800" dirty="0">
                          <a:latin typeface="+mj-lt"/>
                          <a:ea typeface="メイリオ" panose="020B0604030504040204" pitchFamily="50" charset="-128"/>
                        </a:rPr>
                        <a:t>　　　　  </a:t>
                      </a:r>
                      <a:r>
                        <a:rPr kumimoji="1" lang="en-US" altLang="ja-JP" sz="800" dirty="0">
                          <a:latin typeface="+mj-lt"/>
                          <a:ea typeface="メイリオ" panose="020B0604030504040204" pitchFamily="50" charset="-128"/>
                        </a:rPr>
                        <a:t>Director of the Institute, Institute for Automotive Innovation and Technology Standardization​</a:t>
                      </a:r>
                    </a:p>
                    <a:p>
                      <a:r>
                        <a:rPr kumimoji="1" lang="ja-JP" altLang="en-US" sz="800" dirty="0">
                          <a:latin typeface="+mj-lt"/>
                          <a:ea typeface="メイリオ" panose="020B0604030504040204" pitchFamily="50" charset="-128"/>
                        </a:rPr>
                        <a:t>　　　　  </a:t>
                      </a:r>
                      <a:r>
                        <a:rPr kumimoji="1" lang="en-US" altLang="ja-JP" sz="800" dirty="0">
                          <a:latin typeface="+mj-lt"/>
                          <a:ea typeface="メイリオ" panose="020B0604030504040204" pitchFamily="50" charset="-128"/>
                        </a:rPr>
                        <a:t>Director of the Center, Automated Driving Center</a:t>
                      </a:r>
                    </a:p>
                    <a:p>
                      <a:r>
                        <a:rPr kumimoji="1" lang="en-US" altLang="ja-JP" sz="800" dirty="0">
                          <a:latin typeface="+mj-lt"/>
                          <a:ea typeface="メイリオ" panose="020B0604030504040204" pitchFamily="50" charset="-128"/>
                        </a:rPr>
                        <a:t>History of career</a:t>
                      </a:r>
                    </a:p>
                    <a:p>
                      <a:r>
                        <a:rPr kumimoji="1" lang="en-US" altLang="ja-JP" sz="800" dirty="0">
                          <a:latin typeface="+mj-lt"/>
                          <a:ea typeface="メイリオ" panose="020B0604030504040204" pitchFamily="50" charset="-128"/>
                        </a:rPr>
                        <a:t>April, 2012 </a:t>
                      </a:r>
                    </a:p>
                    <a:p>
                      <a:r>
                        <a:rPr kumimoji="1" lang="en-US" altLang="ja-JP" sz="800" dirty="0">
                          <a:latin typeface="+mj-lt"/>
                          <a:ea typeface="メイリオ" panose="020B0604030504040204" pitchFamily="50" charset="-128"/>
                        </a:rPr>
                        <a:t>- Deputy Director, Automotive Safety Research Department, </a:t>
                      </a:r>
                    </a:p>
                    <a:p>
                      <a:r>
                        <a:rPr kumimoji="1" lang="en-US" altLang="ja-JP" sz="800" dirty="0">
                          <a:latin typeface="+mj-lt"/>
                          <a:ea typeface="メイリオ" panose="020B0604030504040204" pitchFamily="50" charset="-128"/>
                        </a:rPr>
                        <a:t>- Director, International Harmonization Promotion Department,</a:t>
                      </a:r>
                    </a:p>
                    <a:p>
                      <a:r>
                        <a:rPr kumimoji="1" lang="en-US" altLang="ja-JP" sz="800" dirty="0">
                          <a:latin typeface="+mj-lt"/>
                          <a:ea typeface="メイリオ" panose="020B0604030504040204" pitchFamily="50" charset="-128"/>
                        </a:rPr>
                        <a:t>- Director, Automotive Research Department,</a:t>
                      </a:r>
                    </a:p>
                    <a:p>
                      <a:r>
                        <a:rPr kumimoji="1" lang="en-US" altLang="ja-JP" sz="800" dirty="0">
                          <a:latin typeface="+mj-lt"/>
                          <a:ea typeface="メイリオ" panose="020B0604030504040204" pitchFamily="50" charset="-128"/>
                        </a:rPr>
                        <a:t>National Traffic Safety and Environment Laboratory</a:t>
                      </a:r>
                    </a:p>
                    <a:p>
                      <a:r>
                        <a:rPr kumimoji="1" lang="en-US" altLang="ja-JP" sz="800" dirty="0">
                          <a:latin typeface="+mj-lt"/>
                          <a:ea typeface="メイリオ" panose="020B0604030504040204" pitchFamily="50" charset="-128"/>
                        </a:rPr>
                        <a:t>April, 2018</a:t>
                      </a:r>
                    </a:p>
                    <a:p>
                      <a:r>
                        <a:rPr kumimoji="1" lang="en-US" altLang="ja-JP" sz="800" dirty="0">
                          <a:latin typeface="+mj-lt"/>
                          <a:ea typeface="メイリオ" panose="020B0604030504040204" pitchFamily="50" charset="-128"/>
                        </a:rPr>
                        <a:t>Director, Automotive Safety Research Department, National Traffic Safety and Environment Laboratory, National Agency for Automobile and Land Transport Technology </a:t>
                      </a:r>
                    </a:p>
                    <a:p>
                      <a:r>
                        <a:rPr kumimoji="1" lang="en-US" altLang="ja-JP" sz="800" dirty="0">
                          <a:latin typeface="+mj-lt"/>
                          <a:ea typeface="メイリオ" panose="020B0604030504040204" pitchFamily="50" charset="-128"/>
                        </a:rPr>
                        <a:t>April 2022 </a:t>
                      </a:r>
                    </a:p>
                    <a:p>
                      <a:r>
                        <a:rPr kumimoji="1" lang="en-US" altLang="ja-JP" sz="800" dirty="0">
                          <a:latin typeface="+mj-lt"/>
                          <a:ea typeface="メイリオ" panose="020B0604030504040204" pitchFamily="50" charset="-128"/>
                        </a:rPr>
                        <a:t>Managing Director for Research Affairs on Automated Driving Technology</a:t>
                      </a:r>
                    </a:p>
                    <a:p>
                      <a:endParaRPr kumimoji="1" lang="en-US" altLang="ja-JP" sz="800" dirty="0">
                        <a:latin typeface="+mj-lt"/>
                        <a:ea typeface="メイリオ" panose="020B0604030504040204" pitchFamily="50" charset="-128"/>
                      </a:endParaRPr>
                    </a:p>
                    <a:p>
                      <a:r>
                        <a:rPr kumimoji="1" lang="en-US" altLang="ja-JP" sz="800" dirty="0">
                          <a:latin typeface="+mj-lt"/>
                          <a:ea typeface="メイリオ" panose="020B0604030504040204" pitchFamily="50" charset="-128"/>
                        </a:rPr>
                        <a:t>2016</a:t>
                      </a:r>
                    </a:p>
                    <a:p>
                      <a:r>
                        <a:rPr kumimoji="1" lang="en-US" altLang="ja-JP" sz="800" dirty="0">
                          <a:latin typeface="+mj-lt"/>
                          <a:ea typeface="メイリオ" panose="020B0604030504040204" pitchFamily="50" charset="-128"/>
                        </a:rPr>
                        <a:t>Director, Institute for Automated and  Connected Vehicle Standardization​</a:t>
                      </a:r>
                    </a:p>
                    <a:p>
                      <a:r>
                        <a:rPr kumimoji="1" lang="en-US" altLang="ja-JP" sz="800" dirty="0">
                          <a:latin typeface="+mj-lt"/>
                          <a:ea typeface="メイリオ" panose="020B0604030504040204" pitchFamily="50" charset="-128"/>
                        </a:rPr>
                        <a:t>Member of Vehicle Safety Measures Study Committee, Ministry of Land, Infrastructure, Transport and Tourism, </a:t>
                      </a:r>
                      <a:r>
                        <a:rPr kumimoji="1" lang="en-US" altLang="ja-JP" sz="800" dirty="0" err="1">
                          <a:latin typeface="+mj-lt"/>
                          <a:ea typeface="メイリオ" panose="020B0604030504040204" pitchFamily="50" charset="-128"/>
                        </a:rPr>
                        <a:t>etc</a:t>
                      </a:r>
                      <a:endParaRPr kumimoji="1" lang="en-US" altLang="ja-JP" sz="800" dirty="0">
                        <a:latin typeface="+mj-lt"/>
                        <a:ea typeface="メイリオ" panose="020B0604030504040204" pitchFamily="50" charset="-128"/>
                      </a:endParaRPr>
                    </a:p>
                    <a:p>
                      <a:r>
                        <a:rPr kumimoji="1" lang="en-US" altLang="ja-JP" sz="800" dirty="0">
                          <a:latin typeface="+mj-lt"/>
                          <a:ea typeface="メイリオ" panose="020B0604030504040204" pitchFamily="50" charset="-128"/>
                        </a:rPr>
                        <a:t>- Temporary member of Advisory Committee for Natural Resources and Energy, Ministry of Economy, Trade and Industry</a:t>
                      </a:r>
                    </a:p>
                    <a:p>
                      <a:r>
                        <a:rPr kumimoji="1" lang="en-US" altLang="ja-JP" sz="800" dirty="0">
                          <a:latin typeface="+mj-lt"/>
                          <a:ea typeface="メイリオ" panose="020B0604030504040204" pitchFamily="50" charset="-128"/>
                        </a:rPr>
                        <a:t>- Member of Panel on Business Strategies in Automated Driving, etc.</a:t>
                      </a:r>
                    </a:p>
                  </a:txBody>
                  <a:tcPr marL="36000" marR="0" marT="36000"/>
                </a:tc>
                <a:extLst>
                  <a:ext uri="{0D108BD9-81ED-4DB2-BD59-A6C34878D82A}">
                    <a16:rowId xmlns:a16="http://schemas.microsoft.com/office/drawing/2014/main" val="4164540864"/>
                  </a:ext>
                </a:extLst>
              </a:tr>
              <a:tr h="1120995">
                <a:tc>
                  <a:txBody>
                    <a:bodyPr/>
                    <a:lstStyle/>
                    <a:p>
                      <a:endParaRPr kumimoji="1" lang="ja-JP" altLang="en-US" dirty="0">
                        <a:latin typeface="+mj-lt"/>
                        <a:ea typeface="メイリオ" panose="020B0604030504040204" pitchFamily="50" charset="-128"/>
                      </a:endParaRPr>
                    </a:p>
                  </a:txBody>
                  <a:tcPr marL="36000" marR="0" marT="36000"/>
                </a:tc>
                <a:tc>
                  <a:txBody>
                    <a:bodyPr/>
                    <a:lstStyle/>
                    <a:p>
                      <a:r>
                        <a:rPr kumimoji="1" lang="en-US" altLang="ja-JP" sz="800" dirty="0">
                          <a:latin typeface="+mj-lt"/>
                          <a:ea typeface="メイリオ" panose="020B0604030504040204" pitchFamily="50" charset="-128"/>
                        </a:rPr>
                        <a:t>Name: NAONO Takashi</a:t>
                      </a:r>
                    </a:p>
                    <a:p>
                      <a:r>
                        <a:rPr kumimoji="1" lang="en-US" altLang="ja-JP" sz="800" dirty="0">
                          <a:latin typeface="+mj-lt"/>
                          <a:ea typeface="メイリオ" panose="020B0604030504040204" pitchFamily="50" charset="-128"/>
                        </a:rPr>
                        <a:t>Position: Director of Safety Office, Vehicle Regulation and International Affair Division, Logistics and Road Transport Bureau, Ministry of Land, Infrastructure, Transport and Tourism, Japan</a:t>
                      </a:r>
                    </a:p>
                    <a:p>
                      <a:r>
                        <a:rPr kumimoji="1" lang="en-US" altLang="ja-JP" sz="800" dirty="0">
                          <a:latin typeface="+mj-lt"/>
                          <a:ea typeface="メイリオ" panose="020B0604030504040204" pitchFamily="50" charset="-128"/>
                        </a:rPr>
                        <a:t>Entered into MLIT, Japan (2000)</a:t>
                      </a:r>
                    </a:p>
                    <a:p>
                      <a:endParaRPr kumimoji="1" lang="en-US" altLang="ja-JP" sz="800" dirty="0">
                        <a:latin typeface="+mj-lt"/>
                        <a:ea typeface="メイリオ" panose="020B0604030504040204" pitchFamily="50" charset="-128"/>
                      </a:endParaRPr>
                    </a:p>
                    <a:p>
                      <a:r>
                        <a:rPr kumimoji="1" lang="en-US" altLang="ja-JP" sz="800" dirty="0">
                          <a:latin typeface="+mj-lt"/>
                          <a:ea typeface="メイリオ" panose="020B0604030504040204" pitchFamily="50" charset="-128"/>
                        </a:rPr>
                        <a:t>Official, Economic Cooperation Bureau, Ministry of Foreign Affairs, Japan (2004)</a:t>
                      </a:r>
                    </a:p>
                    <a:p>
                      <a:r>
                        <a:rPr kumimoji="1" lang="en-US" altLang="ja-JP" sz="800" dirty="0">
                          <a:latin typeface="+mj-lt"/>
                          <a:ea typeface="メイリオ" panose="020B0604030504040204" pitchFamily="50" charset="-128"/>
                        </a:rPr>
                        <a:t>Senior Inspector, National Technical Safety and Environmental Laboratory (2007)</a:t>
                      </a:r>
                    </a:p>
                    <a:p>
                      <a:r>
                        <a:rPr kumimoji="1" lang="en-US" altLang="ja-JP" sz="800" dirty="0">
                          <a:latin typeface="+mj-lt"/>
                          <a:ea typeface="メイリオ" panose="020B0604030504040204" pitchFamily="50" charset="-128"/>
                        </a:rPr>
                        <a:t>Deputy Director, Technical policy division, Road Transport Bureau, MLIT (2012) </a:t>
                      </a:r>
                    </a:p>
                    <a:p>
                      <a:r>
                        <a:rPr kumimoji="1" lang="en-US" altLang="ja-JP" sz="800" dirty="0">
                          <a:latin typeface="+mj-lt"/>
                          <a:ea typeface="メイリオ" panose="020B0604030504040204" pitchFamily="50" charset="-128"/>
                        </a:rPr>
                        <a:t>Director of JASIC, Geneva (2014)</a:t>
                      </a:r>
                    </a:p>
                    <a:p>
                      <a:r>
                        <a:rPr kumimoji="1" lang="en-US" altLang="ja-JP" sz="800" dirty="0">
                          <a:latin typeface="+mj-lt"/>
                          <a:ea typeface="メイリオ" panose="020B0604030504040204" pitchFamily="50" charset="-128"/>
                        </a:rPr>
                        <a:t>Director of Branch office of MLIT, Kansai Transport Bureau (2018)</a:t>
                      </a:r>
                    </a:p>
                    <a:p>
                      <a:r>
                        <a:rPr kumimoji="1" lang="en-US" altLang="ja-JP" sz="800" dirty="0">
                          <a:latin typeface="+mj-lt"/>
                          <a:ea typeface="メイリオ" panose="020B0604030504040204" pitchFamily="50" charset="-128"/>
                        </a:rPr>
                        <a:t>Current position (2020)</a:t>
                      </a:r>
                    </a:p>
                    <a:p>
                      <a:endParaRPr kumimoji="1" lang="en-US" altLang="ja-JP" sz="800" dirty="0">
                        <a:latin typeface="+mj-lt"/>
                        <a:ea typeface="メイリオ" panose="020B0604030504040204" pitchFamily="50" charset="-128"/>
                      </a:endParaRPr>
                    </a:p>
                    <a:p>
                      <a:r>
                        <a:rPr kumimoji="1" lang="en-US" altLang="ja-JP" sz="800" dirty="0">
                          <a:latin typeface="+mj-lt"/>
                          <a:ea typeface="メイリオ" panose="020B0604030504040204" pitchFamily="50" charset="-128"/>
                        </a:rPr>
                        <a:t>Vice-chair of UNECE World Forum for Harmonization of Vehicle Regulations (WP.29) (2023)</a:t>
                      </a:r>
                    </a:p>
                  </a:txBody>
                  <a:tcPr marL="36000" marR="0" marT="36000"/>
                </a:tc>
                <a:extLst>
                  <a:ext uri="{0D108BD9-81ED-4DB2-BD59-A6C34878D82A}">
                    <a16:rowId xmlns:a16="http://schemas.microsoft.com/office/drawing/2014/main" val="3386007498"/>
                  </a:ext>
                </a:extLst>
              </a:tr>
              <a:tr h="1109044">
                <a:tc>
                  <a:txBody>
                    <a:bodyPr/>
                    <a:lstStyle/>
                    <a:p>
                      <a:endParaRPr kumimoji="1" lang="ja-JP" altLang="en-US" dirty="0">
                        <a:latin typeface="+mj-lt"/>
                        <a:ea typeface="メイリオ" panose="020B0604030504040204" pitchFamily="50" charset="-128"/>
                      </a:endParaRPr>
                    </a:p>
                  </a:txBody>
                  <a:tcPr marL="36000" marR="0" marT="36000"/>
                </a:tc>
                <a:tc>
                  <a:txBody>
                    <a:bodyPr/>
                    <a:lstStyle/>
                    <a:p>
                      <a:r>
                        <a:rPr kumimoji="1" lang="en-US" altLang="ja-JP" sz="800" dirty="0">
                          <a:latin typeface="+mj-lt"/>
                          <a:ea typeface="メイリオ" panose="020B0604030504040204" pitchFamily="50" charset="-128"/>
                        </a:rPr>
                        <a:t>Name: SOMEYA Tomoyuki</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Position: Deputy Director, Mobility DX Office, Automobile Division, Manufacturing Industries Bureau, Ministry of Economy, Trade and Industry</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800" dirty="0">
                        <a:latin typeface="+mj-lt"/>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Joined the Ministry of Economy, Trade and Industry (METI) in 2018. Since joining the ministry, he has been engaged in policy development in the fields of digital technology and emerging industries, including initiatives related to 5G, the establishment of the Digital Agency, and the promotion of the bio-industry. He has been serving in his current position since January 2025.</a:t>
                      </a:r>
                    </a:p>
                    <a:p>
                      <a:endParaRPr kumimoji="1" lang="en-US" altLang="ja-JP" sz="900" dirty="0">
                        <a:latin typeface="+mj-lt"/>
                        <a:ea typeface="メイリオ" panose="020B0604030504040204" pitchFamily="50" charset="-128"/>
                      </a:endParaRPr>
                    </a:p>
                    <a:p>
                      <a:endParaRPr kumimoji="1" lang="en-US" altLang="ja-JP" sz="900" dirty="0">
                        <a:latin typeface="+mj-lt"/>
                        <a:ea typeface="メイリオ" panose="020B0604030504040204" pitchFamily="50" charset="-128"/>
                      </a:endParaRPr>
                    </a:p>
                    <a:p>
                      <a:endParaRPr kumimoji="1" lang="en-US" altLang="ja-JP" sz="900" dirty="0">
                        <a:latin typeface="+mj-lt"/>
                        <a:ea typeface="メイリオ" panose="020B0604030504040204" pitchFamily="50" charset="-128"/>
                      </a:endParaRPr>
                    </a:p>
                  </a:txBody>
                  <a:tcPr marL="36000" marR="0" marT="36000"/>
                </a:tc>
                <a:extLst>
                  <a:ext uri="{0D108BD9-81ED-4DB2-BD59-A6C34878D82A}">
                    <a16:rowId xmlns:a16="http://schemas.microsoft.com/office/drawing/2014/main" val="3482725598"/>
                  </a:ext>
                </a:extLst>
              </a:tr>
              <a:tr h="1120995">
                <a:tc>
                  <a:txBody>
                    <a:bodyPr/>
                    <a:lstStyle/>
                    <a:p>
                      <a:endParaRPr kumimoji="1" lang="ja-JP" altLang="en-US">
                        <a:latin typeface="+mj-lt"/>
                        <a:ea typeface="メイリオ" panose="020B0604030504040204" pitchFamily="50" charset="-128"/>
                      </a:endParaRPr>
                    </a:p>
                  </a:txBody>
                  <a:tcPr marL="36000" marR="0" marT="36000"/>
                </a:tc>
                <a:tc>
                  <a:txBody>
                    <a:bodyPr/>
                    <a:lstStyle/>
                    <a:p>
                      <a:r>
                        <a:rPr kumimoji="1" lang="en-US" altLang="ja-JP" sz="800" dirty="0">
                          <a:latin typeface="+mj-lt"/>
                          <a:ea typeface="メイリオ" panose="020B0604030504040204" pitchFamily="50" charset="-128"/>
                        </a:rPr>
                        <a:t>Name: </a:t>
                      </a:r>
                      <a:r>
                        <a:rPr kumimoji="1" lang="en-US" altLang="ja-JP" sz="800" dirty="0" err="1">
                          <a:latin typeface="+mj-lt"/>
                          <a:ea typeface="メイリオ" panose="020B0604030504040204" pitchFamily="50" charset="-128"/>
                        </a:rPr>
                        <a:t>Kunimichi</a:t>
                      </a:r>
                      <a:r>
                        <a:rPr kumimoji="1" lang="en-US" altLang="ja-JP" sz="800" dirty="0">
                          <a:latin typeface="+mj-lt"/>
                          <a:ea typeface="メイリオ" panose="020B0604030504040204" pitchFamily="50" charset="-128"/>
                        </a:rPr>
                        <a:t> HATANO</a:t>
                      </a:r>
                    </a:p>
                    <a:p>
                      <a:r>
                        <a:rPr kumimoji="1" lang="en-US" altLang="ja-JP" sz="800" dirty="0">
                          <a:latin typeface="+mj-lt"/>
                          <a:ea typeface="メイリオ" panose="020B0604030504040204" pitchFamily="50" charset="-128"/>
                        </a:rPr>
                        <a:t>Position: </a:t>
                      </a:r>
                      <a:r>
                        <a:rPr kumimoji="1" lang="en-US" altLang="ja-JP" sz="800" dirty="0" err="1">
                          <a:latin typeface="+mj-lt"/>
                          <a:ea typeface="メイリオ" panose="020B0604030504040204" pitchFamily="50" charset="-128"/>
                        </a:rPr>
                        <a:t>Exective</a:t>
                      </a:r>
                      <a:r>
                        <a:rPr kumimoji="1" lang="en-US" altLang="ja-JP" sz="800" dirty="0">
                          <a:latin typeface="+mj-lt"/>
                          <a:ea typeface="メイリオ" panose="020B0604030504040204" pitchFamily="50" charset="-128"/>
                        </a:rPr>
                        <a:t> Chief Engineer, Software Defined Mobility Development </a:t>
                      </a:r>
                      <a:r>
                        <a:rPr kumimoji="1" lang="en-US" altLang="ja-JP" sz="800" dirty="0" err="1">
                          <a:latin typeface="+mj-lt"/>
                          <a:ea typeface="メイリオ" panose="020B0604030504040204" pitchFamily="50" charset="-128"/>
                        </a:rPr>
                        <a:t>Supervisroy</a:t>
                      </a:r>
                      <a:r>
                        <a:rPr kumimoji="1" lang="en-US" altLang="ja-JP" sz="800" dirty="0">
                          <a:latin typeface="+mj-lt"/>
                          <a:ea typeface="メイリオ" panose="020B0604030504040204" pitchFamily="50" charset="-128"/>
                        </a:rPr>
                        <a:t> Unit, Business Development Operations, Honda Motor Co., Ltd.</a:t>
                      </a:r>
                    </a:p>
                    <a:p>
                      <a:endParaRPr kumimoji="1" lang="en-US" altLang="ja-JP" sz="800" dirty="0">
                        <a:latin typeface="+mj-lt"/>
                        <a:ea typeface="メイリオ" panose="020B0604030504040204" pitchFamily="50" charset="-128"/>
                      </a:endParaRPr>
                    </a:p>
                    <a:p>
                      <a:r>
                        <a:rPr kumimoji="1" lang="en-US" altLang="ja-JP" sz="800" dirty="0">
                          <a:latin typeface="+mj-lt"/>
                          <a:ea typeface="メイリオ" panose="020B0604030504040204" pitchFamily="50" charset="-128"/>
                        </a:rPr>
                        <a:t>1990 Honda R&amp;D Co., Ltd.</a:t>
                      </a:r>
                    </a:p>
                    <a:p>
                      <a:r>
                        <a:rPr kumimoji="1" lang="en-US" altLang="ja-JP" sz="800" dirty="0">
                          <a:latin typeface="+mj-lt"/>
                          <a:ea typeface="メイリオ" panose="020B0604030504040204" pitchFamily="50" charset="-128"/>
                        </a:rPr>
                        <a:t>1999 Started brake-by-wire research</a:t>
                      </a:r>
                    </a:p>
                    <a:p>
                      <a:r>
                        <a:rPr kumimoji="1" lang="en-US" altLang="ja-JP" sz="800" dirty="0">
                          <a:latin typeface="+mj-lt"/>
                          <a:ea typeface="メイリオ" panose="020B0604030504040204" pitchFamily="50" charset="-128"/>
                        </a:rPr>
                        <a:t>2009 Started development of "Electric Servo Brake System"</a:t>
                      </a:r>
                    </a:p>
                    <a:p>
                      <a:r>
                        <a:rPr kumimoji="1" lang="en-US" altLang="ja-JP" sz="800" dirty="0">
                          <a:latin typeface="+mj-lt"/>
                          <a:ea typeface="メイリオ" panose="020B0604030504040204" pitchFamily="50" charset="-128"/>
                        </a:rPr>
                        <a:t>2013 Started research and development of Automated Driving System</a:t>
                      </a:r>
                    </a:p>
                    <a:p>
                      <a:r>
                        <a:rPr kumimoji="1" lang="en-US" altLang="ja-JP" sz="800" dirty="0">
                          <a:latin typeface="+mj-lt"/>
                          <a:ea typeface="メイリオ" panose="020B0604030504040204" pitchFamily="50" charset="-128"/>
                        </a:rPr>
                        <a:t>2015 65th JSAE Award, The Technological Development Award for "Development of Electric Servo Brake System"</a:t>
                      </a:r>
                    </a:p>
                    <a:p>
                      <a:r>
                        <a:rPr kumimoji="1" lang="en-US" altLang="ja-JP" sz="800" dirty="0">
                          <a:latin typeface="+mj-lt"/>
                          <a:ea typeface="メイリオ" panose="020B0604030504040204" pitchFamily="50" charset="-128"/>
                        </a:rPr>
                        <a:t>2020 Received type approval for the world's first level 3 automated driving system at Honda Legend</a:t>
                      </a:r>
                    </a:p>
                    <a:p>
                      <a:r>
                        <a:rPr kumimoji="1" lang="en-US" altLang="ja-JP" sz="800" dirty="0">
                          <a:latin typeface="+mj-lt"/>
                          <a:ea typeface="メイリオ" panose="020B0604030504040204" pitchFamily="50" charset="-128"/>
                        </a:rPr>
                        <a:t>2021 Chairman of JAMA Autonomous Driving Subcommittee</a:t>
                      </a:r>
                    </a:p>
                    <a:p>
                      <a:r>
                        <a:rPr kumimoji="1" lang="en-US" altLang="ja-JP" sz="800" dirty="0">
                          <a:latin typeface="+mj-lt"/>
                          <a:ea typeface="メイリオ" panose="020B0604030504040204" pitchFamily="50" charset="-128"/>
                        </a:rPr>
                        <a:t>2022 Honda Motor Co., Ltd. Business Development Operations</a:t>
                      </a:r>
                    </a:p>
                  </a:txBody>
                  <a:tcPr marL="36000" marR="0" marT="36000"/>
                </a:tc>
                <a:extLst>
                  <a:ext uri="{0D108BD9-81ED-4DB2-BD59-A6C34878D82A}">
                    <a16:rowId xmlns:a16="http://schemas.microsoft.com/office/drawing/2014/main" val="2828920941"/>
                  </a:ext>
                </a:extLst>
              </a:tr>
              <a:tr h="1120995">
                <a:tc>
                  <a:txBody>
                    <a:bodyPr/>
                    <a:lstStyle/>
                    <a:p>
                      <a:endParaRPr kumimoji="1" lang="ja-JP" altLang="en-US" dirty="0">
                        <a:latin typeface="+mj-lt"/>
                        <a:ea typeface="メイリオ" panose="020B0604030504040204" pitchFamily="50" charset="-128"/>
                      </a:endParaRPr>
                    </a:p>
                  </a:txBody>
                  <a:tcPr marL="36000" marR="0" marT="36000"/>
                </a:tc>
                <a:tc>
                  <a:txBody>
                    <a:bodyPr/>
                    <a:lstStyle/>
                    <a:p>
                      <a:r>
                        <a:rPr kumimoji="1" lang="en-US" altLang="ja-JP" sz="800" dirty="0">
                          <a:latin typeface="+mj-lt"/>
                          <a:ea typeface="メイリオ" panose="020B0604030504040204" pitchFamily="50" charset="-128"/>
                        </a:rPr>
                        <a:t>Richard Damm is President of the Federal Motor Transport Authority (</a:t>
                      </a:r>
                      <a:r>
                        <a:rPr kumimoji="1" lang="en-US" altLang="ja-JP" sz="800" dirty="0" err="1">
                          <a:latin typeface="+mj-lt"/>
                          <a:ea typeface="メイリオ" panose="020B0604030504040204" pitchFamily="50" charset="-128"/>
                        </a:rPr>
                        <a:t>Kraftfahrt-Bundesamt</a:t>
                      </a:r>
                      <a:r>
                        <a:rPr kumimoji="1" lang="en-US" altLang="ja-JP" sz="800" dirty="0">
                          <a:latin typeface="+mj-lt"/>
                          <a:ea typeface="メイリオ" panose="020B0604030504040204" pitchFamily="50" charset="-128"/>
                        </a:rPr>
                        <a:t> - KBA). He is also Chairman of the UNECE GRVA Working Group on Automated, Autonomous and Connected Vehicles in Geneva, in which the globally applicable regulations on the automation of vehicles are developed. </a:t>
                      </a:r>
                    </a:p>
                    <a:p>
                      <a:r>
                        <a:rPr kumimoji="1" lang="en-US" altLang="ja-JP" sz="800" dirty="0">
                          <a:latin typeface="+mj-lt"/>
                          <a:ea typeface="メイリオ" panose="020B0604030504040204" pitchFamily="50" charset="-128"/>
                        </a:rPr>
                        <a:t>Prior to his appointment as President of the KBA, Mr Damm worked at the Federal Ministry of Transport and Digital Infrastructure in Bonn and Berlin. </a:t>
                      </a:r>
                    </a:p>
                    <a:p>
                      <a:r>
                        <a:rPr kumimoji="1" lang="en-US" altLang="ja-JP" sz="800" dirty="0">
                          <a:latin typeface="+mj-lt"/>
                          <a:ea typeface="メイリオ" panose="020B0604030504040204" pitchFamily="50" charset="-128"/>
                        </a:rPr>
                        <a:t>Mr Damm is an internationally </a:t>
                      </a:r>
                      <a:r>
                        <a:rPr kumimoji="1" lang="en-US" altLang="ja-JP" sz="800" dirty="0" err="1">
                          <a:latin typeface="+mj-lt"/>
                          <a:ea typeface="メイリオ" panose="020B0604030504040204" pitchFamily="50" charset="-128"/>
                        </a:rPr>
                        <a:t>recognised</a:t>
                      </a:r>
                      <a:r>
                        <a:rPr kumimoji="1" lang="en-US" altLang="ja-JP" sz="800" dirty="0">
                          <a:latin typeface="+mj-lt"/>
                          <a:ea typeface="メイリオ" panose="020B0604030504040204" pitchFamily="50" charset="-128"/>
                        </a:rPr>
                        <a:t> expert in the field of global </a:t>
                      </a:r>
                      <a:r>
                        <a:rPr kumimoji="1" lang="en-US" altLang="ja-JP" sz="800" dirty="0" err="1">
                          <a:latin typeface="+mj-lt"/>
                          <a:ea typeface="メイリオ" panose="020B0604030504040204" pitchFamily="50" charset="-128"/>
                        </a:rPr>
                        <a:t>harmonisation</a:t>
                      </a:r>
                      <a:r>
                        <a:rPr kumimoji="1" lang="en-US" altLang="ja-JP" sz="800" dirty="0">
                          <a:latin typeface="+mj-lt"/>
                          <a:ea typeface="メイリオ" panose="020B0604030504040204" pitchFamily="50" charset="-128"/>
                        </a:rPr>
                        <a:t> of vehicle regulations. His current focus is on automation, networking and </a:t>
                      </a:r>
                      <a:r>
                        <a:rPr kumimoji="1" lang="en-US" altLang="ja-JP" sz="800" dirty="0" err="1">
                          <a:latin typeface="+mj-lt"/>
                          <a:ea typeface="メイリオ" panose="020B0604030504040204" pitchFamily="50" charset="-128"/>
                        </a:rPr>
                        <a:t>digitalisation</a:t>
                      </a:r>
                      <a:r>
                        <a:rPr kumimoji="1" lang="en-US" altLang="ja-JP" sz="800" dirty="0">
                          <a:latin typeface="+mj-lt"/>
                          <a:ea typeface="メイリオ" panose="020B0604030504040204" pitchFamily="50" charset="-128"/>
                        </a:rPr>
                        <a:t> at national and international level.</a:t>
                      </a:r>
                    </a:p>
                    <a:p>
                      <a:r>
                        <a:rPr kumimoji="1" lang="en-US" altLang="ja-JP" sz="800" dirty="0">
                          <a:latin typeface="+mj-lt"/>
                          <a:ea typeface="メイリオ" panose="020B0604030504040204" pitchFamily="50" charset="-128"/>
                        </a:rPr>
                        <a:t>He graduated from the Technical University of Munich as mechanical engineer in automotive engineering and product development.</a:t>
                      </a:r>
                    </a:p>
                    <a:p>
                      <a:endParaRPr kumimoji="1" lang="en-US" altLang="ja-JP" sz="800" dirty="0">
                        <a:latin typeface="+mj-lt"/>
                        <a:ea typeface="メイリオ" panose="020B0604030504040204" pitchFamily="50" charset="-128"/>
                      </a:endParaRPr>
                    </a:p>
                    <a:p>
                      <a:endParaRPr kumimoji="1" lang="en-US" altLang="ja-JP" sz="800" dirty="0">
                        <a:latin typeface="+mj-lt"/>
                        <a:ea typeface="メイリオ" panose="020B0604030504040204" pitchFamily="50" charset="-128"/>
                      </a:endParaRPr>
                    </a:p>
                    <a:p>
                      <a:endParaRPr kumimoji="1" lang="en-US" altLang="ja-JP" sz="800" dirty="0">
                        <a:latin typeface="+mj-lt"/>
                        <a:ea typeface="メイリオ" panose="020B0604030504040204" pitchFamily="50" charset="-128"/>
                      </a:endParaRPr>
                    </a:p>
                  </a:txBody>
                  <a:tcPr marL="36000" marR="0" marT="36000"/>
                </a:tc>
                <a:extLst>
                  <a:ext uri="{0D108BD9-81ED-4DB2-BD59-A6C34878D82A}">
                    <a16:rowId xmlns:a16="http://schemas.microsoft.com/office/drawing/2014/main" val="1320669720"/>
                  </a:ext>
                </a:extLst>
              </a:tr>
            </a:tbl>
          </a:graphicData>
        </a:graphic>
      </p:graphicFrame>
      <p:pic>
        <p:nvPicPr>
          <p:cNvPr id="9" name="Grafik 4">
            <a:extLst>
              <a:ext uri="{FF2B5EF4-FFF2-40B4-BE49-F238E27FC236}">
                <a16:creationId xmlns:a16="http://schemas.microsoft.com/office/drawing/2014/main" id="{0EFB5CD3-6E41-3C87-4262-25357DFD25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629" y="8246671"/>
            <a:ext cx="1167359" cy="1226910"/>
          </a:xfrm>
          <a:prstGeom prst="rect">
            <a:avLst/>
          </a:prstGeom>
        </p:spPr>
      </p:pic>
      <p:pic>
        <p:nvPicPr>
          <p:cNvPr id="11" name="Picture 2" descr="D:\Users\Kawai\Desktop\TKawai_portrait.jpg">
            <a:extLst>
              <a:ext uri="{FF2B5EF4-FFF2-40B4-BE49-F238E27FC236}">
                <a16:creationId xmlns:a16="http://schemas.microsoft.com/office/drawing/2014/main" id="{0983E5C6-58A8-F498-FAB7-422A944A860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318" y="515145"/>
            <a:ext cx="1089469" cy="1452706"/>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descr="スーツを着た男性&#10;&#10;自動的に生成された説明">
            <a:extLst>
              <a:ext uri="{FF2B5EF4-FFF2-40B4-BE49-F238E27FC236}">
                <a16:creationId xmlns:a16="http://schemas.microsoft.com/office/drawing/2014/main" id="{26EF17AE-B672-8329-C296-03B3E621CE6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9075" b="10034"/>
          <a:stretch/>
        </p:blipFill>
        <p:spPr>
          <a:xfrm>
            <a:off x="216629" y="3489720"/>
            <a:ext cx="1171675" cy="1422211"/>
          </a:xfrm>
          <a:prstGeom prst="rect">
            <a:avLst/>
          </a:prstGeom>
        </p:spPr>
      </p:pic>
      <p:pic>
        <p:nvPicPr>
          <p:cNvPr id="13" name="図 11" descr="スーツを着た男性の顔&#10;&#10;説明は自動で生成されたものです">
            <a:extLst>
              <a:ext uri="{FF2B5EF4-FFF2-40B4-BE49-F238E27FC236}">
                <a16:creationId xmlns:a16="http://schemas.microsoft.com/office/drawing/2014/main" id="{271F9879-40C6-EFEF-2C92-18E722D947A4}"/>
              </a:ext>
            </a:extLst>
          </p:cNvPr>
          <p:cNvPicPr>
            <a:picLocks noChangeAspect="1"/>
          </p:cNvPicPr>
          <p:nvPr/>
        </p:nvPicPr>
        <p:blipFill>
          <a:blip r:embed="rId5"/>
          <a:stretch>
            <a:fillRect/>
          </a:stretch>
        </p:blipFill>
        <p:spPr>
          <a:xfrm>
            <a:off x="206950" y="6629265"/>
            <a:ext cx="1191032" cy="1306611"/>
          </a:xfrm>
          <a:prstGeom prst="rect">
            <a:avLst/>
          </a:prstGeom>
        </p:spPr>
      </p:pic>
      <p:pic>
        <p:nvPicPr>
          <p:cNvPr id="15" name="図 14" descr="スーツを着ている男はスマイルしている&#10;&#10;AI によって生成されたコンテンツは間違っている可能性があります。">
            <a:extLst>
              <a:ext uri="{FF2B5EF4-FFF2-40B4-BE49-F238E27FC236}">
                <a16:creationId xmlns:a16="http://schemas.microsoft.com/office/drawing/2014/main" id="{B6A22739-4F6B-B4A4-647A-59CE264FD74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7073" y="5144112"/>
            <a:ext cx="979957" cy="1306610"/>
          </a:xfrm>
          <a:prstGeom prst="rect">
            <a:avLst/>
          </a:prstGeom>
        </p:spPr>
      </p:pic>
    </p:spTree>
    <p:extLst>
      <p:ext uri="{BB962C8B-B14F-4D97-AF65-F5344CB8AC3E}">
        <p14:creationId xmlns:p14="http://schemas.microsoft.com/office/powerpoint/2010/main" val="31995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B01F9-5F6B-2433-D211-0F52350D9E25}"/>
            </a:ext>
          </a:extLst>
        </p:cNvPr>
        <p:cNvGrpSpPr/>
        <p:nvPr/>
      </p:nvGrpSpPr>
      <p:grpSpPr>
        <a:xfrm>
          <a:off x="0" y="0"/>
          <a:ext cx="0" cy="0"/>
          <a:chOff x="0" y="0"/>
          <a:chExt cx="0" cy="0"/>
        </a:xfrm>
      </p:grpSpPr>
      <p:pic>
        <p:nvPicPr>
          <p:cNvPr id="10" name="Picture 2">
            <a:extLst>
              <a:ext uri="{FF2B5EF4-FFF2-40B4-BE49-F238E27FC236}">
                <a16:creationId xmlns:a16="http://schemas.microsoft.com/office/drawing/2014/main" id="{43B2E236-E1D7-41D0-962C-26D2ADC8448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0375" y="304087"/>
            <a:ext cx="1146418" cy="1020715"/>
          </a:xfrm>
          <a:prstGeom prst="rect">
            <a:avLst/>
          </a:prstGeom>
          <a:noFill/>
          <a:ln>
            <a:noFill/>
          </a:ln>
        </p:spPr>
      </p:pic>
      <p:pic>
        <p:nvPicPr>
          <p:cNvPr id="3" name="図 2" descr="男, 人, 屋内, 持つ が含まれている画像&#10;&#10;AI によって生成されたコンテンツは間違っている可能性があります。">
            <a:extLst>
              <a:ext uri="{FF2B5EF4-FFF2-40B4-BE49-F238E27FC236}">
                <a16:creationId xmlns:a16="http://schemas.microsoft.com/office/drawing/2014/main" id="{279792F9-C775-C676-AFDB-4C1C637075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4876" y="2501856"/>
            <a:ext cx="1246100" cy="1246100"/>
          </a:xfrm>
          <a:prstGeom prst="rect">
            <a:avLst/>
          </a:prstGeom>
        </p:spPr>
      </p:pic>
      <p:pic>
        <p:nvPicPr>
          <p:cNvPr id="5" name="图片 5">
            <a:extLst>
              <a:ext uri="{FF2B5EF4-FFF2-40B4-BE49-F238E27FC236}">
                <a16:creationId xmlns:a16="http://schemas.microsoft.com/office/drawing/2014/main" id="{9F908D7D-5B29-9E0A-8F2A-7E59CC52888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345" y="3947817"/>
            <a:ext cx="1145447" cy="1559048"/>
          </a:xfrm>
          <a:prstGeom prst="rect">
            <a:avLst/>
          </a:prstGeom>
          <a:noFill/>
          <a:ln>
            <a:noFill/>
          </a:ln>
        </p:spPr>
      </p:pic>
      <p:sp>
        <p:nvSpPr>
          <p:cNvPr id="2" name="テキスト ボックス 1">
            <a:extLst>
              <a:ext uri="{FF2B5EF4-FFF2-40B4-BE49-F238E27FC236}">
                <a16:creationId xmlns:a16="http://schemas.microsoft.com/office/drawing/2014/main" id="{8E8CA073-36D6-1B14-7101-CF529FF1EE79}"/>
              </a:ext>
            </a:extLst>
          </p:cNvPr>
          <p:cNvSpPr txBox="1"/>
          <p:nvPr/>
        </p:nvSpPr>
        <p:spPr>
          <a:xfrm>
            <a:off x="1309778" y="8147095"/>
            <a:ext cx="5359222" cy="1546577"/>
          </a:xfrm>
          <a:prstGeom prst="rect">
            <a:avLst/>
          </a:prstGeom>
        </p:spPr>
        <p:style>
          <a:lnRef idx="2">
            <a:schemeClr val="accent5"/>
          </a:lnRef>
          <a:fillRef idx="1">
            <a:schemeClr val="lt1"/>
          </a:fillRef>
          <a:effectRef idx="0">
            <a:schemeClr val="accent5"/>
          </a:effectRef>
          <a:fontRef idx="minor">
            <a:schemeClr val="dk1"/>
          </a:fontRef>
        </p:style>
        <p:txBody>
          <a:bodyPr wrap="square" lIns="252000" tIns="45720" rIns="252000" bIns="45720" rtlCol="0" anchor="t">
            <a:spAutoFit/>
          </a:bodyPr>
          <a:lstStyle/>
          <a:p>
            <a:r>
              <a:rPr kumimoji="1" lang="en-US" altLang="ja-JP" sz="1050" dirty="0">
                <a:solidFill>
                  <a:schemeClr val="tx1"/>
                </a:solidFill>
                <a:latin typeface="+mj-lt"/>
              </a:rPr>
              <a:t>Secretariat:</a:t>
            </a:r>
          </a:p>
          <a:p>
            <a:r>
              <a:rPr kumimoji="1" lang="en-US" altLang="ja-JP" sz="1050" dirty="0">
                <a:solidFill>
                  <a:schemeClr val="tx1"/>
                </a:solidFill>
                <a:latin typeface="+mj-lt"/>
              </a:rPr>
              <a:t>Japan Automobile Standards Internationalization Center</a:t>
            </a:r>
          </a:p>
          <a:p>
            <a:r>
              <a:rPr kumimoji="1" lang="en-US" altLang="ja-JP" sz="1050" dirty="0">
                <a:solidFill>
                  <a:schemeClr val="tx1"/>
                </a:solidFill>
                <a:latin typeface="+mj-lt"/>
              </a:rPr>
              <a:t>Japan Automobile Transport Technology Association</a:t>
            </a:r>
          </a:p>
          <a:p>
            <a:endParaRPr kumimoji="1" lang="en-US" sz="1050" dirty="0">
              <a:solidFill>
                <a:schemeClr val="tx1"/>
              </a:solidFill>
              <a:latin typeface="+mj-lt"/>
            </a:endParaRPr>
          </a:p>
          <a:p>
            <a:r>
              <a:rPr kumimoji="1" lang="en-US" altLang="ja-JP" sz="1050" dirty="0">
                <a:solidFill>
                  <a:schemeClr val="tx1"/>
                </a:solidFill>
                <a:latin typeface="+mj-lt"/>
              </a:rPr>
              <a:t>7F, </a:t>
            </a:r>
            <a:r>
              <a:rPr kumimoji="1" lang="en-US" altLang="ja-JP" sz="1050" dirty="0" err="1">
                <a:solidFill>
                  <a:schemeClr val="tx1"/>
                </a:solidFill>
                <a:latin typeface="+mj-lt"/>
              </a:rPr>
              <a:t>Zennihon</a:t>
            </a:r>
            <a:r>
              <a:rPr kumimoji="1" lang="en-US" altLang="ja-JP" sz="1050" dirty="0">
                <a:solidFill>
                  <a:schemeClr val="tx1"/>
                </a:solidFill>
                <a:latin typeface="+mj-lt"/>
              </a:rPr>
              <a:t> Truck Sogo Kaikan., 3-2-5 Yotsuya, Shinjuku-</a:t>
            </a:r>
            <a:r>
              <a:rPr kumimoji="1" lang="en-US" altLang="ja-JP" sz="1050" dirty="0" err="1">
                <a:solidFill>
                  <a:schemeClr val="tx1"/>
                </a:solidFill>
                <a:latin typeface="+mj-lt"/>
              </a:rPr>
              <a:t>ku</a:t>
            </a:r>
            <a:r>
              <a:rPr kumimoji="1" lang="en-US" altLang="ja-JP" sz="1050" dirty="0">
                <a:solidFill>
                  <a:schemeClr val="tx1"/>
                </a:solidFill>
                <a:latin typeface="+mj-lt"/>
              </a:rPr>
              <a:t>, Tokyo 160-0004, JAPAN </a:t>
            </a:r>
          </a:p>
          <a:p>
            <a:r>
              <a:rPr kumimoji="1" lang="en-US" sz="1050" dirty="0">
                <a:solidFill>
                  <a:schemeClr val="tx1"/>
                </a:solidFill>
                <a:latin typeface="+mj-lt"/>
              </a:rPr>
              <a:t>TEL: 03-5362-7751</a:t>
            </a:r>
          </a:p>
          <a:p>
            <a:r>
              <a:rPr kumimoji="1" lang="en-US" sz="1050" dirty="0">
                <a:solidFill>
                  <a:schemeClr val="tx1"/>
                </a:solidFill>
                <a:latin typeface="+mj-lt"/>
              </a:rPr>
              <a:t>E-mail: jasic@jasic.org</a:t>
            </a:r>
            <a:endParaRPr lang="en-US" sz="1050" dirty="0">
              <a:solidFill>
                <a:schemeClr val="tx1"/>
              </a:solidFill>
              <a:latin typeface="+mj-lt"/>
            </a:endParaRPr>
          </a:p>
          <a:p>
            <a:r>
              <a:rPr kumimoji="1" lang="en-US" sz="1050" dirty="0">
                <a:solidFill>
                  <a:schemeClr val="tx1"/>
                </a:solidFill>
                <a:latin typeface="+mj-lt"/>
              </a:rPr>
              <a:t>URL: http://www.jasic.org/</a:t>
            </a:r>
            <a:endParaRPr kumimoji="1" lang="en-GB" sz="1050" dirty="0">
              <a:solidFill>
                <a:schemeClr val="tx1"/>
              </a:solidFill>
              <a:latin typeface="+mj-lt"/>
            </a:endParaRPr>
          </a:p>
        </p:txBody>
      </p:sp>
      <p:graphicFrame>
        <p:nvGraphicFramePr>
          <p:cNvPr id="8" name="表 7">
            <a:extLst>
              <a:ext uri="{FF2B5EF4-FFF2-40B4-BE49-F238E27FC236}">
                <a16:creationId xmlns:a16="http://schemas.microsoft.com/office/drawing/2014/main" id="{22E6B669-4FD9-C288-9A58-3C84B0A6351F}"/>
              </a:ext>
            </a:extLst>
          </p:cNvPr>
          <p:cNvGraphicFramePr>
            <a:graphicFrameLocks noGrp="1"/>
          </p:cNvGraphicFramePr>
          <p:nvPr>
            <p:extLst>
              <p:ext uri="{D42A27DB-BD31-4B8C-83A1-F6EECF244321}">
                <p14:modId xmlns:p14="http://schemas.microsoft.com/office/powerpoint/2010/main" val="1783463619"/>
              </p:ext>
            </p:extLst>
          </p:nvPr>
        </p:nvGraphicFramePr>
        <p:xfrm>
          <a:off x="189000" y="212328"/>
          <a:ext cx="6480000" cy="5452507"/>
        </p:xfrm>
        <a:graphic>
          <a:graphicData uri="http://schemas.openxmlformats.org/drawingml/2006/table">
            <a:tbl>
              <a:tblPr firstRow="1" bandRow="1">
                <a:tableStyleId>{5940675A-B579-460E-94D1-54222C63F5DA}</a:tableStyleId>
              </a:tblPr>
              <a:tblGrid>
                <a:gridCol w="1236436">
                  <a:extLst>
                    <a:ext uri="{9D8B030D-6E8A-4147-A177-3AD203B41FA5}">
                      <a16:colId xmlns:a16="http://schemas.microsoft.com/office/drawing/2014/main" val="2682628008"/>
                    </a:ext>
                  </a:extLst>
                </a:gridCol>
                <a:gridCol w="5243564">
                  <a:extLst>
                    <a:ext uri="{9D8B030D-6E8A-4147-A177-3AD203B41FA5}">
                      <a16:colId xmlns:a16="http://schemas.microsoft.com/office/drawing/2014/main" val="900691822"/>
                    </a:ext>
                  </a:extLst>
                </a:gridCol>
              </a:tblGrid>
              <a:tr h="1120995">
                <a:tc>
                  <a:txBody>
                    <a:bodyPr/>
                    <a:lstStyle/>
                    <a:p>
                      <a:endParaRPr kumimoji="1" lang="ja-JP" altLang="en-US" sz="800" dirty="0">
                        <a:latin typeface="メイリオ" panose="020B0604030504040204" pitchFamily="50" charset="-128"/>
                        <a:ea typeface="メイリオ" panose="020B0604030504040204" pitchFamily="50" charset="-128"/>
                      </a:endParaRPr>
                    </a:p>
                  </a:txBody>
                  <a:tcPr/>
                </a:tc>
                <a:tc>
                  <a:txBody>
                    <a:bodyPr/>
                    <a:lstStyle/>
                    <a:p>
                      <a:r>
                        <a:rPr kumimoji="1" lang="en-US" altLang="ja-JP" sz="800" dirty="0">
                          <a:latin typeface="+mj-lt"/>
                          <a:ea typeface="メイリオ" panose="020B0604030504040204" pitchFamily="50" charset="-128"/>
                        </a:rPr>
                        <a:t>Mr. Ibrahima Sow is the Executive Director of Transport Canada’s Road Safety and Vehicle Regulations branch where he supports the development and implementation of the federal legislative and policy framework governing road safety &amp; motor vehicle safety in Canada.  </a:t>
                      </a:r>
                    </a:p>
                    <a:p>
                      <a:r>
                        <a:rPr kumimoji="1" lang="en-US" altLang="ja-JP" sz="800" dirty="0">
                          <a:latin typeface="+mj-lt"/>
                          <a:ea typeface="メイリオ" panose="020B0604030504040204" pitchFamily="50" charset="-128"/>
                        </a:rPr>
                        <a:t>In his role, Mr. Sow oversees the development of national safety requirements to address the safe testing and deployment of connected and automated vehicle safety in Canada (including national testing guidelines and a national safety assessment tool for automated driving systems, among other initiatives). He currently serves as Canada’s representative to the UNECE Global Forum for Road Traffic Safety (WP.1) and the World Forum for Harmonization of Vehicle Regulations (WP.29). Since its inception, Ibrahima also serves as co-chair of the UNECE informal working group on the safety of Automated Driving Systems (ADS) which supports the work of WP.29/GRVA and is mandated to develop UN Regulation under the 1958 Agreement and UN Global Technical Regulation (GTR) for ADS safety. </a:t>
                      </a:r>
                    </a:p>
                    <a:p>
                      <a:r>
                        <a:rPr kumimoji="1" lang="en-US" altLang="ja-JP" sz="800" dirty="0">
                          <a:latin typeface="+mj-lt"/>
                          <a:ea typeface="メイリオ" panose="020B0604030504040204" pitchFamily="50" charset="-128"/>
                        </a:rPr>
                        <a:t>Ibrahima is also accountable for overseeing Consumer &amp; Public Awareness, Collision Investigations, Evaluation and Data Systems (National Collision Database), Road Users Safety (distraction, impairment, vulnerable road users), Human Factors and Crash Avoidance – Research &amp; Testing, Standards and Regulations, Motor Carrier safety (e.g. hours of service) and stakeholder engagement (Provincial/Territorial &amp; International).</a:t>
                      </a:r>
                    </a:p>
                    <a:p>
                      <a:r>
                        <a:rPr kumimoji="1" lang="en-US" altLang="ja-JP" sz="800" dirty="0">
                          <a:latin typeface="+mj-lt"/>
                          <a:ea typeface="メイリオ" panose="020B0604030504040204" pitchFamily="50" charset="-128"/>
                        </a:rPr>
                        <a:t>Mr. Sow holds both a bachelor’s degree and a master’s degree in mechanical engineering with a specialization in Characterization of materials / Non-Destructive testing of Composite and Viscoelastic Materials.</a:t>
                      </a:r>
                    </a:p>
                  </a:txBody>
                  <a:tcPr marL="72000" marR="72000"/>
                </a:tc>
                <a:extLst>
                  <a:ext uri="{0D108BD9-81ED-4DB2-BD59-A6C34878D82A}">
                    <a16:rowId xmlns:a16="http://schemas.microsoft.com/office/drawing/2014/main" val="4164540864"/>
                  </a:ext>
                </a:extLst>
              </a:tr>
              <a:tr h="1520587">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Dr.-Ing Mohamed Brahmi works on regulations for automated and connected driving at the European Commission and lectures on automated driving and ADAS at Hochschule München since 2024.</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tx1"/>
                          </a:solidFill>
                          <a:latin typeface="+mn-lt"/>
                          <a:ea typeface="メイリオ" panose="020B0604030504040204" pitchFamily="50" charset="-128"/>
                          <a:cs typeface="+mn-cs"/>
                        </a:rPr>
                        <a:t>History of career</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 Developed L3 autonomous driving validation methods at BMW Group (2000)</a:t>
                      </a:r>
                    </a:p>
                    <a:p>
                      <a:r>
                        <a:rPr kumimoji="1" lang="en-US" altLang="ja-JP" sz="800" dirty="0">
                          <a:latin typeface="+mj-lt"/>
                          <a:ea typeface="メイリオ" panose="020B0604030504040204" pitchFamily="50" charset="-128"/>
                        </a:rPr>
                        <a:t>• led radar system base development at Continental (2019).</a:t>
                      </a:r>
                    </a:p>
                    <a:p>
                      <a:r>
                        <a:rPr kumimoji="1" lang="en-US" altLang="ja-JP" sz="800" dirty="0">
                          <a:latin typeface="+mj-lt"/>
                          <a:ea typeface="メイリオ" panose="020B0604030504040204" pitchFamily="50" charset="-128"/>
                        </a:rPr>
                        <a:t>• Worked at Continental Japan Yokohama for 3 years in the field of ADAS as Expat (2016).</a:t>
                      </a:r>
                    </a:p>
                    <a:p>
                      <a:r>
                        <a:rPr kumimoji="1" lang="en-US" altLang="ja-JP" sz="800" dirty="0">
                          <a:latin typeface="+mj-lt"/>
                          <a:ea typeface="メイリオ" panose="020B0604030504040204" pitchFamily="50" charset="-128"/>
                        </a:rPr>
                        <a:t>• Worked at Continental on radar-based ADAS in Lindau, Germany (2014).</a:t>
                      </a:r>
                    </a:p>
                    <a:p>
                      <a:r>
                        <a:rPr kumimoji="1" lang="en-US" altLang="ja-JP" sz="800" dirty="0">
                          <a:latin typeface="+mj-lt"/>
                          <a:ea typeface="メイリオ" panose="020B0604030504040204" pitchFamily="50" charset="-128"/>
                        </a:rPr>
                        <a:t>• Holds a Dr.-Ing. from </a:t>
                      </a:r>
                      <a:r>
                        <a:rPr kumimoji="1" lang="en-US" altLang="ja-JP" sz="800" dirty="0" err="1">
                          <a:latin typeface="+mj-lt"/>
                          <a:ea typeface="メイリオ" panose="020B0604030504040204" pitchFamily="50" charset="-128"/>
                        </a:rPr>
                        <a:t>Technische</a:t>
                      </a:r>
                      <a:r>
                        <a:rPr kumimoji="1" lang="en-US" altLang="ja-JP" sz="800" dirty="0">
                          <a:latin typeface="+mj-lt"/>
                          <a:ea typeface="メイリオ" panose="020B0604030504040204" pitchFamily="50" charset="-128"/>
                        </a:rPr>
                        <a:t> Universität Braunschweig and a Dipl.-Ing. from </a:t>
                      </a:r>
                      <a:r>
                        <a:rPr kumimoji="1" lang="en-US" altLang="ja-JP" sz="800" dirty="0" err="1">
                          <a:latin typeface="+mj-lt"/>
                          <a:ea typeface="メイリオ" panose="020B0604030504040204" pitchFamily="50" charset="-128"/>
                        </a:rPr>
                        <a:t>Technische</a:t>
                      </a:r>
                      <a:r>
                        <a:rPr kumimoji="1" lang="en-US" altLang="ja-JP" sz="800" dirty="0">
                          <a:latin typeface="+mj-lt"/>
                          <a:ea typeface="メイリオ" panose="020B0604030504040204" pitchFamily="50" charset="-128"/>
                        </a:rPr>
                        <a:t> Universität München.</a:t>
                      </a:r>
                      <a:endParaRPr kumimoji="1" lang="ja-JP" altLang="en-US" sz="800" dirty="0">
                        <a:latin typeface="+mj-lt"/>
                        <a:ea typeface="メイリオ" panose="020B0604030504040204" pitchFamily="50" charset="-128"/>
                      </a:endParaRPr>
                    </a:p>
                  </a:txBody>
                  <a:tcPr marL="72000" marR="72000"/>
                </a:tc>
                <a:extLst>
                  <a:ext uri="{0D108BD9-81ED-4DB2-BD59-A6C34878D82A}">
                    <a16:rowId xmlns:a16="http://schemas.microsoft.com/office/drawing/2014/main" val="3386007498"/>
                  </a:ext>
                </a:extLst>
              </a:tr>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Chen </a:t>
                      </a:r>
                      <a:r>
                        <a:rPr kumimoji="1" lang="en-US" altLang="ja-JP" sz="800" dirty="0" err="1">
                          <a:latin typeface="+mj-lt"/>
                          <a:ea typeface="メイリオ" panose="020B0604030504040204" pitchFamily="50" charset="-128"/>
                        </a:rPr>
                        <a:t>Chen</a:t>
                      </a:r>
                      <a:r>
                        <a:rPr kumimoji="1" lang="en-US" altLang="ja-JP" sz="800" dirty="0">
                          <a:latin typeface="+mj-lt"/>
                          <a:ea typeface="メイリオ" panose="020B0604030504040204" pitchFamily="50" charset="-128"/>
                        </a:rPr>
                        <a:t>, Technical manager, China Automotive Technology and Research Center Co., Ltd.</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Responsible for technical research on driving scenario and simulation application in intelligent and connected vehicle area and deeply participated in the standardization process of national standards for ICV.</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mj-lt"/>
                          <a:ea typeface="メイリオ" panose="020B0604030504040204" pitchFamily="50" charset="-128"/>
                        </a:rPr>
                        <a:t>Project leader of ISO 34505 “Road vehicles — Test scenarios for automated driving systems — Scenario evaluation and test case generation”, registered expert in ISO TC22 SC33 WG9 “test scenario of automated driving systems” working group and ISO TC22 SC31 WG9 “sensor data interface for automated driving functions” working group.</a:t>
                      </a: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ja-JP" altLang="en-US" sz="900" dirty="0">
                        <a:latin typeface="メイリオ" panose="020B0604030504040204" pitchFamily="50" charset="-128"/>
                        <a:ea typeface="メイリオ" panose="020B0604030504040204" pitchFamily="50" charset="-128"/>
                      </a:endParaRPr>
                    </a:p>
                  </a:txBody>
                  <a:tcPr marL="72000" marR="72000"/>
                </a:tc>
                <a:extLst>
                  <a:ext uri="{0D108BD9-81ED-4DB2-BD59-A6C34878D82A}">
                    <a16:rowId xmlns:a16="http://schemas.microsoft.com/office/drawing/2014/main" val="3482725598"/>
                  </a:ext>
                </a:extLst>
              </a:tr>
            </a:tbl>
          </a:graphicData>
        </a:graphic>
      </p:graphicFrame>
      <p:pic>
        <p:nvPicPr>
          <p:cNvPr id="4" name="図 3" descr="QR コード&#10;&#10;自動的に生成された説明">
            <a:extLst>
              <a:ext uri="{FF2B5EF4-FFF2-40B4-BE49-F238E27FC236}">
                <a16:creationId xmlns:a16="http://schemas.microsoft.com/office/drawing/2014/main" id="{9EE86E9B-20A0-CE8A-7B9A-5BEE3AD38EB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2215" y="6828284"/>
            <a:ext cx="977522" cy="977522"/>
          </a:xfrm>
          <a:prstGeom prst="rect">
            <a:avLst/>
          </a:prstGeom>
        </p:spPr>
      </p:pic>
      <p:grpSp>
        <p:nvGrpSpPr>
          <p:cNvPr id="6" name="グループ化 5">
            <a:extLst>
              <a:ext uri="{FF2B5EF4-FFF2-40B4-BE49-F238E27FC236}">
                <a16:creationId xmlns:a16="http://schemas.microsoft.com/office/drawing/2014/main" id="{F3396E03-095D-18DA-904E-6C1D143FDE08}"/>
              </a:ext>
            </a:extLst>
          </p:cNvPr>
          <p:cNvGrpSpPr/>
          <p:nvPr/>
        </p:nvGrpSpPr>
        <p:grpSpPr>
          <a:xfrm>
            <a:off x="240375" y="6211594"/>
            <a:ext cx="2488182" cy="630295"/>
            <a:chOff x="184150" y="6608681"/>
            <a:chExt cx="2488182" cy="630295"/>
          </a:xfrm>
        </p:grpSpPr>
        <p:sp>
          <p:nvSpPr>
            <p:cNvPr id="7" name="テキスト ボックス 6">
              <a:extLst>
                <a:ext uri="{FF2B5EF4-FFF2-40B4-BE49-F238E27FC236}">
                  <a16:creationId xmlns:a16="http://schemas.microsoft.com/office/drawing/2014/main" id="{ABFB4544-68B9-17FC-1C90-9D41E217AF04}"/>
                </a:ext>
              </a:extLst>
            </p:cNvPr>
            <p:cNvSpPr txBox="1"/>
            <p:nvPr/>
          </p:nvSpPr>
          <p:spPr>
            <a:xfrm>
              <a:off x="365125" y="6977366"/>
              <a:ext cx="2140875" cy="261610"/>
            </a:xfrm>
            <a:prstGeom prst="rect">
              <a:avLst/>
            </a:prstGeom>
            <a:noFill/>
          </p:spPr>
          <p:txBody>
            <a:bodyPr wrap="square">
              <a:spAutoFit/>
            </a:bodyPr>
            <a:lstStyle/>
            <a:p>
              <a:r>
                <a:rPr lang="en-US" altLang="ja-JP" sz="1050" u="sng" dirty="0">
                  <a:solidFill>
                    <a:srgbClr val="0563C1"/>
                  </a:solidFill>
                  <a:effectLst/>
                  <a:latin typeface="メイリオ" panose="020B0604030504040204" pitchFamily="50" charset="-128"/>
                  <a:ea typeface="メイリオ" panose="020B0604030504040204" pitchFamily="50" charset="-128"/>
                  <a:cs typeface="ＭＳ Ｐゴシック" panose="020B0600070205080204" pitchFamily="50" charset="-128"/>
                  <a:hlinkClick r:id="rId6"/>
                </a:rPr>
                <a:t>https://www.jasic.org/ACV/</a:t>
              </a:r>
              <a:endParaRPr lang="ja-JP" altLang="ja-JP" sz="100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A8E72C2-6968-69A9-DAC3-2981CE307BF6}"/>
                </a:ext>
              </a:extLst>
            </p:cNvPr>
            <p:cNvSpPr txBox="1"/>
            <p:nvPr/>
          </p:nvSpPr>
          <p:spPr>
            <a:xfrm>
              <a:off x="184150" y="6608681"/>
              <a:ext cx="2488182" cy="400110"/>
            </a:xfrm>
            <a:prstGeom prst="rect">
              <a:avLst/>
            </a:prstGeom>
            <a:noFill/>
          </p:spPr>
          <p:txBody>
            <a:bodyPr wrap="none" rtlCol="0">
              <a:spAutoFit/>
            </a:bodyPr>
            <a:lstStyle/>
            <a:p>
              <a:pPr algn="ctr"/>
              <a:r>
                <a:rPr kumimoji="1" lang="en-US" altLang="ja-JP" sz="1000" dirty="0">
                  <a:latin typeface="+mj-lt"/>
                  <a:ea typeface="メイリオ" panose="020B0604030504040204" pitchFamily="50" charset="-128"/>
                </a:rPr>
                <a:t>The presentation materials are available </a:t>
              </a:r>
            </a:p>
            <a:p>
              <a:pPr algn="ctr"/>
              <a:r>
                <a:rPr kumimoji="1" lang="en-US" altLang="ja-JP" sz="1000" dirty="0">
                  <a:latin typeface="+mj-lt"/>
                  <a:ea typeface="メイリオ" panose="020B0604030504040204" pitchFamily="50" charset="-128"/>
                </a:rPr>
                <a:t>at the following link:</a:t>
              </a:r>
              <a:endParaRPr kumimoji="1" lang="ja-JP" altLang="en-US" sz="1000" dirty="0">
                <a:latin typeface="+mj-lt"/>
                <a:ea typeface="メイリオ" panose="020B0604030504040204" pitchFamily="50" charset="-128"/>
              </a:endParaRPr>
            </a:p>
          </p:txBody>
        </p:sp>
      </p:grpSp>
      <p:sp>
        <p:nvSpPr>
          <p:cNvPr id="11" name="テキスト ボックス 10">
            <a:extLst>
              <a:ext uri="{FF2B5EF4-FFF2-40B4-BE49-F238E27FC236}">
                <a16:creationId xmlns:a16="http://schemas.microsoft.com/office/drawing/2014/main" id="{65A092A6-5D0B-C5BA-3009-527817DB1E05}"/>
              </a:ext>
            </a:extLst>
          </p:cNvPr>
          <p:cNvSpPr txBox="1"/>
          <p:nvPr/>
        </p:nvSpPr>
        <p:spPr>
          <a:xfrm>
            <a:off x="3783195" y="6236605"/>
            <a:ext cx="2805576" cy="545342"/>
          </a:xfrm>
          <a:prstGeom prst="rect">
            <a:avLst/>
          </a:prstGeom>
          <a:noFill/>
        </p:spPr>
        <p:txBody>
          <a:bodyPr wrap="none" rtlCol="0">
            <a:spAutoFit/>
          </a:bodyPr>
          <a:lstStyle/>
          <a:p>
            <a:pPr algn="ctr">
              <a:lnSpc>
                <a:spcPct val="150000"/>
              </a:lnSpc>
            </a:pPr>
            <a:r>
              <a:rPr kumimoji="1" lang="en-US" altLang="ja-JP" sz="1000" dirty="0">
                <a:latin typeface="+mj-lt"/>
                <a:ea typeface="メイリオ" panose="020B0604030504040204" pitchFamily="50" charset="-128"/>
              </a:rPr>
              <a:t>Please give us your feedback.</a:t>
            </a:r>
            <a:endParaRPr kumimoji="1" lang="en-US" altLang="ja-JP" sz="900" dirty="0">
              <a:latin typeface="+mj-lt"/>
              <a:ea typeface="メイリオ" panose="020B0604030504040204" pitchFamily="50" charset="-128"/>
            </a:endParaRPr>
          </a:p>
          <a:p>
            <a:pPr algn="ctr">
              <a:lnSpc>
                <a:spcPct val="150000"/>
              </a:lnSpc>
            </a:pPr>
            <a:r>
              <a:rPr kumimoji="1" lang="en-US" altLang="ja-JP" sz="1050" dirty="0">
                <a:latin typeface="メイリオ" panose="020B0604030504040204" pitchFamily="50" charset="-128"/>
                <a:ea typeface="メイリオ" panose="020B0604030504040204" pitchFamily="50" charset="-128"/>
                <a:hlinkClick r:id="rId7"/>
              </a:rPr>
              <a:t>https://forms.office.com/r/3ECBpZXd0r</a:t>
            </a:r>
            <a:endParaRPr kumimoji="1" lang="en-US" altLang="ja-JP" sz="1050" dirty="0">
              <a:latin typeface="メイリオ" panose="020B0604030504040204" pitchFamily="50" charset="-128"/>
              <a:ea typeface="メイリオ" panose="020B0604030504040204" pitchFamily="50" charset="-128"/>
            </a:endParaRPr>
          </a:p>
        </p:txBody>
      </p:sp>
      <p:pic>
        <p:nvPicPr>
          <p:cNvPr id="14" name="図 13">
            <a:extLst>
              <a:ext uri="{FF2B5EF4-FFF2-40B4-BE49-F238E27FC236}">
                <a16:creationId xmlns:a16="http://schemas.microsoft.com/office/drawing/2014/main" id="{EE7D9F2C-0515-204D-D6A2-C6A413CBB618}"/>
              </a:ext>
            </a:extLst>
          </p:cNvPr>
          <p:cNvPicPr>
            <a:picLocks noChangeAspect="1"/>
          </p:cNvPicPr>
          <p:nvPr/>
        </p:nvPicPr>
        <p:blipFill>
          <a:blip r:embed="rId8"/>
          <a:stretch>
            <a:fillRect/>
          </a:stretch>
        </p:blipFill>
        <p:spPr>
          <a:xfrm>
            <a:off x="4845967" y="6898581"/>
            <a:ext cx="849983" cy="855012"/>
          </a:xfrm>
          <a:prstGeom prst="rect">
            <a:avLst/>
          </a:prstGeom>
        </p:spPr>
      </p:pic>
    </p:spTree>
    <p:extLst>
      <p:ext uri="{BB962C8B-B14F-4D97-AF65-F5344CB8AC3E}">
        <p14:creationId xmlns:p14="http://schemas.microsoft.com/office/powerpoint/2010/main" val="275334022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B53FB2CF264234482131226FA13524A" ma:contentTypeVersion="13" ma:contentTypeDescription="新しいドキュメントを作成します。" ma:contentTypeScope="" ma:versionID="4764205c55792ca8ea52db766f3f4b03">
  <xsd:schema xmlns:xsd="http://www.w3.org/2001/XMLSchema" xmlns:xs="http://www.w3.org/2001/XMLSchema" xmlns:p="http://schemas.microsoft.com/office/2006/metadata/properties" xmlns:ns2="22a28407-7cc6-4065-a197-21a155393669" xmlns:ns3="05ff7b75-f57e-4087-8cae-7488c97f19ac" targetNamespace="http://schemas.microsoft.com/office/2006/metadata/properties" ma:root="true" ma:fieldsID="ab28d58560f639bd98fba347f754295f" ns2:_="" ns3:_="">
    <xsd:import namespace="22a28407-7cc6-4065-a197-21a155393669"/>
    <xsd:import namespace="05ff7b75-f57e-4087-8cae-7488c97f19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a28407-7cc6-4065-a197-21a1553936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ca58cdf-e1e0-4bb9-9d79-cc6ed03b0c93"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f7b75-f57e-4087-8cae-7488c97f19a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098a6793-4ca3-44fb-b3e8-ecf15d596353}" ma:internalName="TaxCatchAll" ma:showField="CatchAllData" ma:web="05ff7b75-f57e-4087-8cae-7488c97f19a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2a28407-7cc6-4065-a197-21a155393669">
      <Terms xmlns="http://schemas.microsoft.com/office/infopath/2007/PartnerControls"/>
    </lcf76f155ced4ddcb4097134ff3c332f>
    <TaxCatchAll xmlns="05ff7b75-f57e-4087-8cae-7488c97f19ac" xsi:nil="true"/>
    <SharedWithUsers xmlns="05ff7b75-f57e-4087-8cae-7488c97f19ac">
      <UserInfo>
        <DisplayName/>
        <AccountId xsi:nil="true"/>
        <AccountType/>
      </UserInfo>
    </SharedWithUsers>
  </documentManagement>
</p:properties>
</file>

<file path=customXml/itemProps1.xml><?xml version="1.0" encoding="utf-8"?>
<ds:datastoreItem xmlns:ds="http://schemas.openxmlformats.org/officeDocument/2006/customXml" ds:itemID="{16E06CAB-6D84-4EA9-B041-16ADCE0D1AA9}">
  <ds:schemaRefs>
    <ds:schemaRef ds:uri="http://schemas.microsoft.com/sharepoint/v3/contenttype/forms"/>
  </ds:schemaRefs>
</ds:datastoreItem>
</file>

<file path=customXml/itemProps2.xml><?xml version="1.0" encoding="utf-8"?>
<ds:datastoreItem xmlns:ds="http://schemas.openxmlformats.org/officeDocument/2006/customXml" ds:itemID="{7D040BE4-B799-4216-A03D-A5D28AFD2A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a28407-7cc6-4065-a197-21a155393669"/>
    <ds:schemaRef ds:uri="05ff7b75-f57e-4087-8cae-7488c97f19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272FD4-3248-4CD3-AAC8-327D28456A93}">
  <ds:schemaRefs>
    <ds:schemaRef ds:uri="http://purl.org/dc/dcmitype/"/>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elements/1.1/"/>
    <ds:schemaRef ds:uri="http://purl.org/dc/terms/"/>
    <ds:schemaRef ds:uri="05ff7b75-f57e-4087-8cae-7488c97f19ac"/>
    <ds:schemaRef ds:uri="22a28407-7cc6-4065-a197-21a155393669"/>
  </ds:schemaRefs>
</ds:datastoreItem>
</file>

<file path=docProps/app.xml><?xml version="1.0" encoding="utf-8"?>
<Properties xmlns="http://schemas.openxmlformats.org/officeDocument/2006/extended-properties" xmlns:vt="http://schemas.openxmlformats.org/officeDocument/2006/docPropsVTypes">
  <Template>Office Theme</Template>
  <TotalTime>4176</TotalTime>
  <Words>2081</Words>
  <Application>Microsoft Office PowerPoint</Application>
  <PresentationFormat>A4 210 x 297 mm</PresentationFormat>
  <Paragraphs>142</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MSゴシック</vt:lpstr>
      <vt:lpstr>メイリオ</vt:lpstr>
      <vt:lpstr>游ゴシック</vt:lpstr>
      <vt:lpstr>Arial</vt:lpstr>
      <vt:lpstr>Office Theme</vt:lpstr>
      <vt:lpstr>Symposium on International Rulemaking for Automated/Autonomous Connected Vehicles 2025</vt:lpstr>
      <vt:lpstr>PowerPoint プレゼンテーション</vt:lpstr>
      <vt:lpstr>Profile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自動運転の国際的なルール作りについてのシンポジウム</dc:title>
  <dc:creator>ishikiriyama</dc:creator>
  <cp:lastModifiedBy>Y.Ishikiriyama</cp:lastModifiedBy>
  <cp:revision>182</cp:revision>
  <cp:lastPrinted>2025-04-16T07:33:21Z</cp:lastPrinted>
  <dcterms:created xsi:type="dcterms:W3CDTF">2022-10-17T08:04:46Z</dcterms:created>
  <dcterms:modified xsi:type="dcterms:W3CDTF">2025-04-17T07:36:42Z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0x010100AB53FB2CF264234482131226FA13524A</vt:lpwstr>
  </property>
  <property fmtid="{D5CDD505-2E9C-101B-9397-08002B2CF9AE}" pid="3" name="Order">
    <vt:r8>844900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ies>
</file>